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4" r:id="rId1"/>
  </p:sldMasterIdLst>
  <p:notesMasterIdLst>
    <p:notesMasterId r:id="rId28"/>
  </p:notesMasterIdLst>
  <p:sldIdLst>
    <p:sldId id="277" r:id="rId2"/>
    <p:sldId id="258" r:id="rId3"/>
    <p:sldId id="259" r:id="rId4"/>
    <p:sldId id="291" r:id="rId5"/>
    <p:sldId id="278" r:id="rId6"/>
    <p:sldId id="280" r:id="rId7"/>
    <p:sldId id="281" r:id="rId8"/>
    <p:sldId id="282" r:id="rId9"/>
    <p:sldId id="270" r:id="rId10"/>
    <p:sldId id="271" r:id="rId11"/>
    <p:sldId id="272" r:id="rId12"/>
    <p:sldId id="273" r:id="rId13"/>
    <p:sldId id="283" r:id="rId14"/>
    <p:sldId id="285" r:id="rId15"/>
    <p:sldId id="262" r:id="rId16"/>
    <p:sldId id="292" r:id="rId17"/>
    <p:sldId id="293" r:id="rId18"/>
    <p:sldId id="305" r:id="rId19"/>
    <p:sldId id="294" r:id="rId20"/>
    <p:sldId id="295" r:id="rId21"/>
    <p:sldId id="301" r:id="rId22"/>
    <p:sldId id="296" r:id="rId23"/>
    <p:sldId id="302" r:id="rId24"/>
    <p:sldId id="303" r:id="rId25"/>
    <p:sldId id="304" r:id="rId26"/>
    <p:sldId id="284"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6"/>
    <p:restoredTop sz="76901"/>
  </p:normalViewPr>
  <p:slideViewPr>
    <p:cSldViewPr snapToGrid="0" snapToObjects="1">
      <p:cViewPr varScale="1">
        <p:scale>
          <a:sx n="66" d="100"/>
          <a:sy n="66" d="100"/>
        </p:scale>
        <p:origin x="1258" y="38"/>
      </p:cViewPr>
      <p:guideLst>
        <p:guide orient="horz" pos="2157"/>
        <p:guide pos="3839"/>
      </p:guideLst>
    </p:cSldViewPr>
  </p:slideViewPr>
  <p:notesTextViewPr>
    <p:cViewPr>
      <p:scale>
        <a:sx n="115" d="100"/>
        <a:sy n="115" d="100"/>
      </p:scale>
      <p:origin x="0" y="-125"/>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2022-12-06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Hello /</a:t>
            </a:r>
            <a:r>
              <a:rPr lang="ko-KR" altLang="en-US" dirty="0"/>
              <a:t> </a:t>
            </a:r>
            <a:r>
              <a:rPr lang="en-US" altLang="ko-KR" dirty="0"/>
              <a:t>Hi</a:t>
            </a:r>
          </a:p>
          <a:p>
            <a:pPr>
              <a:defRPr/>
            </a:pPr>
            <a:r>
              <a:rPr lang="en-US" altLang="ko-KR" dirty="0"/>
              <a:t>We're the Autobahn team, and the topic of our project is road traffic sign classification.</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r>
              <a:rPr lang="en-US" altLang="ko-KR"/>
              <a:t>https://hc.hanyang.ac.kr/web/dslab/dataset?p_p_id=20&amp;p_p_lifecycle=0&amp;p_p_state=normal&amp;p_p_mode=view&amp;p_p_col_id=column-1&amp;p_p_col_count=1&amp;_20_struts_action=%2Fdocument_library%2Fview&amp;_20_folderId=365651</a:t>
            </a:r>
            <a:endParaRPr lang="de-DE"/>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endParaRPr lang="ko-KR" altLang="en-US"/>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Now, we will present our implementation of YOLO. We used YOLO version 4, darknet, tiny, on </a:t>
            </a:r>
            <a:r>
              <a:rPr lang="en-US" altLang="ko-KR" dirty="0" err="1"/>
              <a:t>Colab</a:t>
            </a:r>
            <a:r>
              <a:rPr lang="en-US" altLang="ko-KR" dirty="0"/>
              <a:t>. Why YOLOv4? The author of YOLOv4 paper provided a very good tutorial for us to follow, and there are more resources on Google than version 5,6,7. Newest models might have better accuracy, but we wanted to save time searching for tutorials. Also, we used YOLO tiny, because the original YOLO model is very heavy. It takes too much time and resources to train, so we used a lighter model for our project. The code is from Alexey’s </a:t>
            </a:r>
            <a:r>
              <a:rPr lang="en-US" altLang="ko-KR" dirty="0" err="1"/>
              <a:t>github</a:t>
            </a:r>
            <a:r>
              <a:rPr lang="en-US" altLang="ko-KR" dirty="0"/>
              <a:t>, who is the main author of YOLO version 4 paper. We will show our code at the end of </a:t>
            </a:r>
            <a:r>
              <a:rPr lang="en-US" altLang="ko-KR"/>
              <a:t>our presentation.</a:t>
            </a: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Now, we’ll show the result of our project. </a:t>
            </a:r>
          </a:p>
          <a:p>
            <a:pPr>
              <a:defRPr/>
            </a:pPr>
            <a:r>
              <a:rPr lang="ko-KR" altLang="en-US" dirty="0"/>
              <a:t>지금부터 프로젝트 결과를 보여드리겠습니다</a:t>
            </a:r>
            <a:r>
              <a:rPr lang="en-US" altLang="ko-KR" dirty="0"/>
              <a:t>.</a:t>
            </a:r>
          </a:p>
          <a:p>
            <a:pPr>
              <a:defRPr/>
            </a:pPr>
            <a:r>
              <a:rPr lang="en-US" altLang="ko-KR" dirty="0"/>
              <a:t>We tried 2 different experiments, to see the difference of accuracy. </a:t>
            </a:r>
          </a:p>
          <a:p>
            <a:pPr>
              <a:defRPr/>
            </a:pPr>
            <a:r>
              <a:rPr lang="ko-KR" altLang="en-US" dirty="0"/>
              <a:t>저희는 정확도 차이를 위해서</a:t>
            </a:r>
            <a:r>
              <a:rPr lang="en-US" altLang="ko-KR" dirty="0"/>
              <a:t>, 2</a:t>
            </a:r>
            <a:r>
              <a:rPr lang="ko-KR" altLang="en-US" dirty="0"/>
              <a:t>개의 실험을 진행했습니다</a:t>
            </a:r>
            <a:r>
              <a:rPr lang="en-US" altLang="ko-KR" dirty="0"/>
              <a:t>.</a:t>
            </a:r>
          </a:p>
          <a:p>
            <a:pPr>
              <a:defRPr/>
            </a:pPr>
            <a:r>
              <a:rPr lang="en-US" altLang="ko-KR" dirty="0"/>
              <a:t>The first experiment was with 500 data, and 1500 iteration. </a:t>
            </a:r>
          </a:p>
          <a:p>
            <a:pPr>
              <a:defRPr/>
            </a:pPr>
            <a:r>
              <a:rPr lang="ko-KR" altLang="en-US" dirty="0"/>
              <a:t>첫 번째 실험은 </a:t>
            </a:r>
            <a:r>
              <a:rPr lang="en-US" altLang="ko-KR" dirty="0"/>
              <a:t>500</a:t>
            </a:r>
            <a:r>
              <a:rPr lang="ko-KR" altLang="en-US" dirty="0"/>
              <a:t>개의 데이터</a:t>
            </a:r>
            <a:r>
              <a:rPr lang="en-US" altLang="ko-KR" dirty="0"/>
              <a:t>, 1500</a:t>
            </a:r>
            <a:r>
              <a:rPr lang="ko-KR" altLang="en-US" dirty="0"/>
              <a:t>번의 학습으로 진행했습니다</a:t>
            </a:r>
            <a:r>
              <a:rPr lang="en-US" altLang="ko-KR" dirty="0"/>
              <a:t>.</a:t>
            </a:r>
          </a:p>
          <a:p>
            <a:pPr>
              <a:defRPr/>
            </a:pPr>
            <a:r>
              <a:rPr lang="en-US" altLang="ko-KR" dirty="0"/>
              <a:t>Our second experiment was with 1000 data, and 3000 iteration. </a:t>
            </a:r>
          </a:p>
          <a:p>
            <a:pPr>
              <a:defRPr/>
            </a:pPr>
            <a:r>
              <a:rPr lang="ko-KR" altLang="en-US" dirty="0"/>
              <a:t>두 번째 실험은 </a:t>
            </a:r>
            <a:r>
              <a:rPr lang="en-US" altLang="ko-KR" dirty="0"/>
              <a:t>1000</a:t>
            </a:r>
            <a:r>
              <a:rPr lang="ko-KR" altLang="en-US" dirty="0"/>
              <a:t>개의 데이터</a:t>
            </a:r>
            <a:r>
              <a:rPr lang="en-US" altLang="ko-KR" dirty="0"/>
              <a:t>, 3000</a:t>
            </a:r>
            <a:r>
              <a:rPr lang="ko-KR" altLang="en-US" dirty="0"/>
              <a:t>번의 학습으로 진행했습니다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Before I start, I’ll briefly go over some words. </a:t>
            </a:r>
          </a:p>
          <a:p>
            <a:pPr>
              <a:defRPr/>
            </a:pPr>
            <a:r>
              <a:rPr lang="ko-KR" altLang="en-US" dirty="0"/>
              <a:t>시작하기 전에</a:t>
            </a:r>
            <a:r>
              <a:rPr lang="en-US" altLang="ko-KR" dirty="0"/>
              <a:t>, </a:t>
            </a:r>
            <a:r>
              <a:rPr lang="ko-KR" altLang="en-US" dirty="0"/>
              <a:t>몇 가지 용어들을 짚고 넘어가겠습니다</a:t>
            </a:r>
            <a:r>
              <a:rPr lang="en-US" altLang="ko-KR" dirty="0"/>
              <a:t>.</a:t>
            </a:r>
          </a:p>
          <a:p>
            <a:pPr>
              <a:defRPr/>
            </a:pPr>
            <a:r>
              <a:rPr lang="en-US" altLang="ko-KR" dirty="0"/>
              <a:t>We show our results with Ap.</a:t>
            </a:r>
          </a:p>
          <a:p>
            <a:pPr>
              <a:defRPr/>
            </a:pPr>
            <a:r>
              <a:rPr lang="ko-KR" altLang="en-US" dirty="0"/>
              <a:t>저희는 결과를 </a:t>
            </a:r>
            <a:r>
              <a:rPr lang="en-US" altLang="ko-KR" dirty="0"/>
              <a:t>Ap</a:t>
            </a:r>
            <a:r>
              <a:rPr lang="ko-KR" altLang="en-US" dirty="0"/>
              <a:t>로 보여드릴 예정입니다</a:t>
            </a:r>
            <a:r>
              <a:rPr lang="en-US" altLang="ko-KR" dirty="0"/>
              <a:t>. </a:t>
            </a:r>
          </a:p>
          <a:p>
            <a:pPr>
              <a:defRPr/>
            </a:pPr>
            <a:r>
              <a:rPr lang="en-US" altLang="ko-KR" dirty="0"/>
              <a:t>Ap is called Average Precision, and that’s the evaluation used a lot in the field of Computer Vision. </a:t>
            </a:r>
          </a:p>
          <a:p>
            <a:pPr>
              <a:defRPr/>
            </a:pPr>
            <a:r>
              <a:rPr lang="en-US" altLang="ko-KR" dirty="0"/>
              <a:t>Ap</a:t>
            </a:r>
            <a:r>
              <a:rPr lang="ko-KR" altLang="en-US" dirty="0"/>
              <a:t>는 </a:t>
            </a:r>
            <a:r>
              <a:rPr lang="en-US" altLang="ko-KR" dirty="0"/>
              <a:t>Average Precision</a:t>
            </a:r>
            <a:r>
              <a:rPr lang="ko-KR" altLang="en-US" dirty="0"/>
              <a:t>입니다</a:t>
            </a:r>
            <a:r>
              <a:rPr lang="en-US" altLang="ko-KR" dirty="0"/>
              <a:t>. </a:t>
            </a:r>
            <a:r>
              <a:rPr lang="ko-KR" altLang="en-US" dirty="0"/>
              <a:t>컴퓨터 비전에서 주로 쓰는 모델 평가 기준입니다</a:t>
            </a:r>
            <a:r>
              <a:rPr lang="en-US" altLang="ko-KR" dirty="0"/>
              <a:t>.</a:t>
            </a:r>
          </a:p>
          <a:p>
            <a:pPr>
              <a:defRPr/>
            </a:pPr>
            <a:r>
              <a:rPr lang="en-US" altLang="ko-KR" dirty="0" err="1"/>
              <a:t>Tp</a:t>
            </a:r>
            <a:r>
              <a:rPr lang="en-US" altLang="ko-KR" dirty="0"/>
              <a:t> is True Positive, which means that the model predicted the test data correctly. </a:t>
            </a:r>
          </a:p>
          <a:p>
            <a:pPr>
              <a:defRPr/>
            </a:pPr>
            <a:r>
              <a:rPr lang="en-US" altLang="ko-KR" dirty="0" err="1"/>
              <a:t>Tp</a:t>
            </a:r>
            <a:r>
              <a:rPr lang="ko-KR" altLang="en-US" dirty="0"/>
              <a:t>는 </a:t>
            </a:r>
            <a:r>
              <a:rPr lang="en-US" altLang="ko-KR" dirty="0"/>
              <a:t>True Positive</a:t>
            </a:r>
            <a:r>
              <a:rPr lang="ko-KR" altLang="en-US" dirty="0"/>
              <a:t>로</a:t>
            </a:r>
            <a:r>
              <a:rPr lang="en-US" altLang="ko-KR" dirty="0"/>
              <a:t>, </a:t>
            </a:r>
            <a:r>
              <a:rPr lang="ko-KR" altLang="en-US" dirty="0"/>
              <a:t>모델이 테스트 데이터를 제대로 예측했다는 것입니다</a:t>
            </a:r>
            <a:r>
              <a:rPr lang="en-US" altLang="ko-KR" dirty="0"/>
              <a:t>.</a:t>
            </a:r>
          </a:p>
          <a:p>
            <a:pPr>
              <a:defRPr/>
            </a:pPr>
            <a:r>
              <a:rPr lang="en-US" altLang="ko-KR" dirty="0"/>
              <a:t>And, </a:t>
            </a:r>
            <a:r>
              <a:rPr lang="en-US" altLang="ko-KR" dirty="0" err="1"/>
              <a:t>Fp</a:t>
            </a:r>
            <a:r>
              <a:rPr lang="en-US" altLang="ko-KR" dirty="0"/>
              <a:t> means that the model predicted some class, but it was wrong.</a:t>
            </a:r>
          </a:p>
          <a:p>
            <a:pPr>
              <a:defRPr/>
            </a:pPr>
            <a:r>
              <a:rPr lang="ko-KR" altLang="en-US" dirty="0"/>
              <a:t>그리고</a:t>
            </a:r>
            <a:r>
              <a:rPr lang="en-US" altLang="ko-KR" dirty="0"/>
              <a:t>, </a:t>
            </a:r>
            <a:r>
              <a:rPr lang="en-US" altLang="ko-KR" dirty="0" err="1"/>
              <a:t>Fp</a:t>
            </a:r>
            <a:r>
              <a:rPr lang="ko-KR" altLang="en-US" dirty="0"/>
              <a:t>는 모델이 어떤 클래스를 예측했지만</a:t>
            </a:r>
            <a:r>
              <a:rPr lang="en-US" altLang="ko-KR" dirty="0"/>
              <a:t>, </a:t>
            </a:r>
            <a:r>
              <a:rPr lang="ko-KR" altLang="en-US" dirty="0"/>
              <a:t>틀렸다는 것입니다</a:t>
            </a:r>
            <a:r>
              <a:rPr lang="en-US" altLang="ko-KR" dirty="0"/>
              <a:t>. </a:t>
            </a:r>
          </a:p>
          <a:p>
            <a:pPr>
              <a:defRPr/>
            </a:pPr>
            <a:r>
              <a:rPr lang="en-US" altLang="ko-KR" dirty="0"/>
              <a:t>This chart is easier to understand. </a:t>
            </a:r>
          </a:p>
          <a:p>
            <a:pPr>
              <a:defRPr/>
            </a:pPr>
            <a:r>
              <a:rPr lang="ko-KR" altLang="en-US" dirty="0"/>
              <a:t>표를 보시면 이해가 더 쉬울 것 같습니다</a:t>
            </a:r>
            <a:r>
              <a:rPr lang="en-US" altLang="ko-KR" dirty="0"/>
              <a:t>.</a:t>
            </a:r>
          </a:p>
          <a:p>
            <a:pPr>
              <a:defRPr/>
            </a:pPr>
            <a:r>
              <a:rPr lang="en-US" altLang="ko-KR" dirty="0"/>
              <a:t>With this TP and FP, and FN, False Negative, we calculate precision and recall. </a:t>
            </a:r>
          </a:p>
          <a:p>
            <a:pPr>
              <a:defRPr/>
            </a:pPr>
            <a:r>
              <a:rPr lang="en-US" altLang="ko-KR" dirty="0" err="1"/>
              <a:t>Tp</a:t>
            </a:r>
            <a:r>
              <a:rPr lang="en-US" altLang="ko-KR" dirty="0"/>
              <a:t>, </a:t>
            </a:r>
            <a:r>
              <a:rPr lang="en-US" altLang="ko-KR" dirty="0" err="1"/>
              <a:t>Fp</a:t>
            </a:r>
            <a:r>
              <a:rPr lang="en-US" altLang="ko-KR" dirty="0"/>
              <a:t>, </a:t>
            </a:r>
            <a:r>
              <a:rPr lang="en-US" altLang="ko-KR" dirty="0" err="1"/>
              <a:t>Fn</a:t>
            </a:r>
            <a:r>
              <a:rPr lang="en-US" altLang="ko-KR" dirty="0"/>
              <a:t>(False Negative)</a:t>
            </a:r>
            <a:r>
              <a:rPr lang="ko-KR" altLang="en-US" dirty="0"/>
              <a:t>로 </a:t>
            </a:r>
            <a:r>
              <a:rPr lang="en-US" altLang="ko-KR" dirty="0" err="1"/>
              <a:t>precisio</a:t>
            </a:r>
            <a:r>
              <a:rPr lang="ko-KR" altLang="en-US" dirty="0"/>
              <a:t>과 </a:t>
            </a:r>
            <a:r>
              <a:rPr lang="en-US" altLang="ko-KR" dirty="0"/>
              <a:t>recall</a:t>
            </a:r>
            <a:r>
              <a:rPr lang="ko-KR" altLang="en-US" dirty="0"/>
              <a:t>을 계산합니다</a:t>
            </a:r>
            <a:r>
              <a:rPr lang="en-US" altLang="ko-KR" dirty="0"/>
              <a:t>.</a:t>
            </a:r>
          </a:p>
          <a:p>
            <a:pPr>
              <a:defRPr/>
            </a:pPr>
            <a:r>
              <a:rPr lang="en-US" altLang="ko-KR" dirty="0"/>
              <a:t>Precision is the right prediction out of every prediction, and Recall is the</a:t>
            </a:r>
            <a:r>
              <a:rPr lang="ko-KR" altLang="en-US" dirty="0"/>
              <a:t> </a:t>
            </a:r>
            <a:r>
              <a:rPr lang="en-US" altLang="ko-KR" dirty="0"/>
              <a:t>right</a:t>
            </a:r>
            <a:r>
              <a:rPr lang="ko-KR" altLang="en-US" dirty="0"/>
              <a:t> </a:t>
            </a:r>
            <a:r>
              <a:rPr lang="en-US" altLang="ko-KR" dirty="0"/>
              <a:t>prediction out of every </a:t>
            </a:r>
            <a:r>
              <a:rPr lang="en-US" altLang="ko-KR" dirty="0" err="1"/>
              <a:t>groundtruth</a:t>
            </a:r>
            <a:r>
              <a:rPr lang="en-US" altLang="ko-KR" dirty="0"/>
              <a:t>. </a:t>
            </a:r>
          </a:p>
          <a:p>
            <a:pPr>
              <a:defRPr/>
            </a:pPr>
            <a:r>
              <a:rPr lang="en-US" altLang="ko-KR" dirty="0"/>
              <a:t>Precision</a:t>
            </a:r>
            <a:r>
              <a:rPr lang="ko-KR" altLang="en-US" dirty="0"/>
              <a:t>은 모델의 모든 예측 중에 맞춘 예측이고</a:t>
            </a:r>
            <a:r>
              <a:rPr lang="en-US" altLang="ko-KR" dirty="0"/>
              <a:t>, Recall</a:t>
            </a:r>
            <a:r>
              <a:rPr lang="ko-KR" altLang="en-US" dirty="0"/>
              <a:t>은 모든 실제 데이터 중 정확히 맞춘 것을 의미합니다</a:t>
            </a:r>
            <a:r>
              <a:rPr lang="en-US" altLang="ko-KR" dirty="0"/>
              <a:t>.</a:t>
            </a:r>
          </a:p>
          <a:p>
            <a:pPr>
              <a:defRPr/>
            </a:pPr>
            <a:r>
              <a:rPr lang="en-US" altLang="ko-KR" dirty="0"/>
              <a:t>We draw a graph with Precision and Precision-Recall curve, and the area under the red dotted line is the Ap.</a:t>
            </a:r>
          </a:p>
          <a:p>
            <a:pPr>
              <a:defRPr/>
            </a:pPr>
            <a:r>
              <a:rPr lang="ko-KR" altLang="en-US" dirty="0"/>
              <a:t>이 </a:t>
            </a:r>
            <a:r>
              <a:rPr lang="en-US" altLang="ko-KR" dirty="0"/>
              <a:t>Precision</a:t>
            </a:r>
            <a:r>
              <a:rPr lang="ko-KR" altLang="en-US" dirty="0"/>
              <a:t>과 </a:t>
            </a:r>
            <a:r>
              <a:rPr lang="en-US" altLang="ko-KR" dirty="0"/>
              <a:t>Precision-Recall </a:t>
            </a:r>
            <a:r>
              <a:rPr lang="ko-KR" altLang="en-US" dirty="0"/>
              <a:t>곡선으로 그래프를 그립니다</a:t>
            </a:r>
            <a:r>
              <a:rPr lang="en-US" altLang="ko-KR" dirty="0"/>
              <a:t>. </a:t>
            </a:r>
            <a:r>
              <a:rPr lang="ko-KR" altLang="en-US" dirty="0"/>
              <a:t>빨간색 실선 그래프 밑의 영역이 </a:t>
            </a:r>
            <a:r>
              <a:rPr lang="en-US" altLang="ko-KR" dirty="0"/>
              <a:t>Ap</a:t>
            </a:r>
            <a:r>
              <a:rPr lang="ko-KR" altLang="en-US" dirty="0"/>
              <a:t>입니다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extLst>
      <p:ext uri="{BB962C8B-B14F-4D97-AF65-F5344CB8AC3E}">
        <p14:creationId xmlns:p14="http://schemas.microsoft.com/office/powerpoint/2010/main" val="4172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So, in our first experiment, we got about 50~60% of accuracy for prohibitory sign and mandatory sign.</a:t>
            </a:r>
          </a:p>
          <a:p>
            <a:pPr>
              <a:defRPr/>
            </a:pPr>
            <a:r>
              <a:rPr lang="ko-KR" altLang="en-US" dirty="0"/>
              <a:t>저희의 첫 번째 실험에서는 </a:t>
            </a:r>
            <a:r>
              <a:rPr lang="en-US" altLang="ko-KR" dirty="0"/>
              <a:t>prohibitory sign</a:t>
            </a:r>
            <a:r>
              <a:rPr lang="ko-KR" altLang="en-US" dirty="0"/>
              <a:t>과 </a:t>
            </a:r>
            <a:r>
              <a:rPr lang="en-US" altLang="ko-KR" dirty="0"/>
              <a:t>mandatory sign</a:t>
            </a:r>
            <a:r>
              <a:rPr lang="ko-KR" altLang="en-US" dirty="0"/>
              <a:t>에서 </a:t>
            </a:r>
            <a:r>
              <a:rPr lang="en-US" altLang="ko-KR" dirty="0"/>
              <a:t>50~60%</a:t>
            </a:r>
            <a:r>
              <a:rPr lang="ko-KR" altLang="en-US" dirty="0"/>
              <a:t>의 정확도가 나왔습니다</a:t>
            </a:r>
            <a:r>
              <a:rPr lang="en-US" altLang="ko-KR" dirty="0"/>
              <a:t>. </a:t>
            </a:r>
          </a:p>
          <a:p>
            <a:pPr>
              <a:defRPr/>
            </a:pPr>
            <a:r>
              <a:rPr lang="en-US" altLang="ko-KR" dirty="0"/>
              <a:t>The Ap of danger sign is really high.</a:t>
            </a:r>
          </a:p>
          <a:p>
            <a:pPr>
              <a:defRPr/>
            </a:pPr>
            <a:r>
              <a:rPr lang="en-US" altLang="ko-KR" dirty="0"/>
              <a:t>Danger sign</a:t>
            </a:r>
            <a:r>
              <a:rPr lang="ko-KR" altLang="en-US" dirty="0"/>
              <a:t>의 </a:t>
            </a:r>
            <a:r>
              <a:rPr lang="en-US" altLang="ko-KR" dirty="0"/>
              <a:t>Ap</a:t>
            </a:r>
            <a:r>
              <a:rPr lang="ko-KR" altLang="en-US" dirty="0"/>
              <a:t>는 높은 편입니다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This is our result tested on images. </a:t>
            </a:r>
          </a:p>
          <a:p>
            <a:pPr>
              <a:defRPr/>
            </a:pPr>
            <a:r>
              <a:rPr lang="ko-KR" altLang="en-US" dirty="0"/>
              <a:t>이 부분은 저희가 이미지에 테스트를 해본 결과입니다</a:t>
            </a:r>
            <a:r>
              <a:rPr lang="en-US" altLang="ko-KR" dirty="0"/>
              <a:t>.</a:t>
            </a:r>
          </a:p>
          <a:p>
            <a:pPr>
              <a:defRPr/>
            </a:pPr>
            <a:r>
              <a:rPr lang="en-US" altLang="ko-KR" dirty="0"/>
              <a:t>You can see that the accuracy is really low. </a:t>
            </a:r>
          </a:p>
          <a:p>
            <a:pPr>
              <a:defRPr/>
            </a:pPr>
            <a:r>
              <a:rPr lang="ko-KR" altLang="en-US" dirty="0"/>
              <a:t>정확도가 굉장히 낮은 것을 보실 수 있습니다</a:t>
            </a:r>
            <a:r>
              <a:rPr lang="en-US" altLang="ko-KR" dirty="0"/>
              <a:t>.</a:t>
            </a:r>
          </a:p>
          <a:p>
            <a:pPr>
              <a:defRPr/>
            </a:pPr>
            <a:r>
              <a:rPr lang="en-US" altLang="ko-KR" dirty="0"/>
              <a:t>In the first image, the detector is detecting circles inside the signs, as signs. </a:t>
            </a:r>
          </a:p>
          <a:p>
            <a:pPr>
              <a:defRPr/>
            </a:pPr>
            <a:r>
              <a:rPr lang="ko-KR" altLang="en-US" dirty="0"/>
              <a:t>첫 번째 사진에서는</a:t>
            </a:r>
            <a:r>
              <a:rPr lang="en-US" altLang="ko-KR" dirty="0"/>
              <a:t>, </a:t>
            </a:r>
            <a:r>
              <a:rPr lang="ko-KR" altLang="en-US" dirty="0"/>
              <a:t>표지판 안에 있는 동그라미들을 표지판이라고 탐지합니다</a:t>
            </a:r>
            <a:r>
              <a:rPr lang="en-US" altLang="ko-KR" dirty="0"/>
              <a:t>.</a:t>
            </a:r>
          </a:p>
          <a:p>
            <a:pPr>
              <a:defRPr/>
            </a:pPr>
            <a:r>
              <a:rPr lang="en-US" altLang="ko-KR" dirty="0"/>
              <a:t>Threshold 0.1 means the detector will not show bounding boxes with accuracy lower than 0.1, which is 10%.</a:t>
            </a:r>
          </a:p>
          <a:p>
            <a:pPr>
              <a:defRPr/>
            </a:pPr>
            <a:r>
              <a:rPr lang="en-US" altLang="ko-KR" dirty="0"/>
              <a:t>Threshold 0.1</a:t>
            </a:r>
            <a:r>
              <a:rPr lang="ko-KR" altLang="en-US" dirty="0"/>
              <a:t>은 정확도가 </a:t>
            </a:r>
            <a:r>
              <a:rPr lang="en-US" altLang="ko-KR" dirty="0"/>
              <a:t>0.1(10%)</a:t>
            </a:r>
            <a:r>
              <a:rPr lang="ko-KR" altLang="en-US" dirty="0"/>
              <a:t>보다 낮은 </a:t>
            </a:r>
            <a:r>
              <a:rPr lang="ko-KR" altLang="en-US" dirty="0" err="1"/>
              <a:t>바운딩</a:t>
            </a:r>
            <a:r>
              <a:rPr lang="ko-KR" altLang="en-US" dirty="0"/>
              <a:t> 박스는 보여주지 않겠다는 뜻입니다</a:t>
            </a:r>
            <a:r>
              <a:rPr lang="en-US" altLang="ko-KR" dirty="0"/>
              <a:t>. </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marL="0" indent="0">
              <a:buNone/>
              <a:defRPr/>
            </a:pPr>
            <a:r>
              <a:rPr lang="ko-KR" altLang="en-US" dirty="0"/>
              <a:t>The </a:t>
            </a:r>
            <a:r>
              <a:rPr lang="ko-KR" altLang="en-US" dirty="0" err="1"/>
              <a:t>table</a:t>
            </a:r>
            <a:r>
              <a:rPr lang="ko-KR" altLang="en-US" dirty="0"/>
              <a:t> of </a:t>
            </a:r>
            <a:r>
              <a:rPr lang="ko-KR" altLang="en-US" dirty="0" err="1"/>
              <a:t>contents</a:t>
            </a:r>
            <a:r>
              <a:rPr lang="ko-KR" altLang="en-US" dirty="0"/>
              <a:t> </a:t>
            </a:r>
            <a:r>
              <a:rPr lang="ko-KR" altLang="en-US" dirty="0" err="1"/>
              <a:t>is</a:t>
            </a:r>
            <a:r>
              <a:rPr lang="ko-KR" altLang="en-US" dirty="0"/>
              <a:t> </a:t>
            </a:r>
            <a:r>
              <a:rPr lang="ko-KR" altLang="en-US" dirty="0" err="1"/>
              <a:t>as</a:t>
            </a:r>
            <a:r>
              <a:rPr lang="ko-KR" altLang="en-US" dirty="0"/>
              <a:t> </a:t>
            </a:r>
            <a:r>
              <a:rPr lang="ko-KR" altLang="en-US" dirty="0" err="1"/>
              <a:t>follows</a:t>
            </a:r>
            <a:r>
              <a:rPr lang="ko-KR" altLang="en-US" dirty="0"/>
              <a:t>.</a:t>
            </a:r>
          </a:p>
          <a:p>
            <a:pPr marL="0" indent="0">
              <a:buNone/>
              <a:defRPr/>
            </a:pPr>
            <a:r>
              <a:rPr lang="ko-KR" altLang="en-US" dirty="0"/>
              <a:t>First, </a:t>
            </a:r>
            <a:r>
              <a:rPr lang="ko-KR" altLang="en-US" dirty="0" err="1"/>
              <a:t>we</a:t>
            </a:r>
            <a:r>
              <a:rPr lang="ko-KR" altLang="en-US" dirty="0"/>
              <a:t> </a:t>
            </a:r>
            <a:r>
              <a:rPr lang="ko-KR" altLang="en-US" dirty="0" err="1"/>
              <a:t>will</a:t>
            </a:r>
            <a:r>
              <a:rPr lang="ko-KR" altLang="en-US" dirty="0"/>
              <a:t> </a:t>
            </a:r>
            <a:r>
              <a:rPr lang="ko-KR" altLang="en-US" dirty="0" err="1"/>
              <a:t>introduce</a:t>
            </a:r>
            <a:r>
              <a:rPr lang="ko-KR" altLang="en-US" dirty="0"/>
              <a:t> </a:t>
            </a:r>
            <a:r>
              <a:rPr lang="en-US" altLang="ko-KR" dirty="0"/>
              <a:t>our</a:t>
            </a:r>
            <a:r>
              <a:rPr lang="ko-KR" altLang="en-US" dirty="0"/>
              <a:t> </a:t>
            </a:r>
            <a:r>
              <a:rPr lang="ko-KR" altLang="en-US" dirty="0" err="1"/>
              <a:t>project</a:t>
            </a:r>
            <a:r>
              <a:rPr lang="en-US" altLang="ko-KR" dirty="0"/>
              <a:t> and YOLO.</a:t>
            </a:r>
            <a:r>
              <a:rPr lang="ko-KR" altLang="en-US" dirty="0"/>
              <a:t> </a:t>
            </a:r>
            <a:r>
              <a:rPr lang="en-US" altLang="ko-KR" dirty="0"/>
              <a:t>Then,</a:t>
            </a:r>
            <a:r>
              <a:rPr lang="ko-KR" altLang="en-US" dirty="0"/>
              <a:t> </a:t>
            </a:r>
            <a:r>
              <a:rPr lang="ko-KR" altLang="en-US" dirty="0" err="1"/>
              <a:t>we</a:t>
            </a:r>
            <a:r>
              <a:rPr lang="ko-KR" altLang="en-US" dirty="0"/>
              <a:t> </a:t>
            </a:r>
            <a:r>
              <a:rPr lang="ko-KR" altLang="en-US" dirty="0" err="1"/>
              <a:t>will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the</a:t>
            </a:r>
            <a:r>
              <a:rPr lang="ko-KR" altLang="en-US" dirty="0"/>
              <a:t> </a:t>
            </a:r>
            <a:r>
              <a:rPr lang="ko-KR" altLang="en-US" dirty="0" err="1"/>
              <a:t>reference</a:t>
            </a:r>
            <a:r>
              <a:rPr lang="ko-KR" altLang="en-US" dirty="0"/>
              <a:t> </a:t>
            </a:r>
            <a:r>
              <a:rPr lang="en-US" altLang="ko-KR" dirty="0"/>
              <a:t>paper</a:t>
            </a:r>
            <a:r>
              <a:rPr lang="ko-KR" altLang="en-US" dirty="0"/>
              <a:t> and </a:t>
            </a:r>
            <a:r>
              <a:rPr lang="ko-KR" altLang="en-US" dirty="0" err="1"/>
              <a:t>data</a:t>
            </a:r>
            <a:r>
              <a:rPr lang="ko-KR" altLang="en-US" dirty="0"/>
              <a:t> </a:t>
            </a:r>
            <a:r>
              <a:rPr lang="ko-KR" altLang="en-US" dirty="0" err="1"/>
              <a:t>labeling레이블링</a:t>
            </a:r>
            <a:r>
              <a:rPr lang="ko-KR" altLang="en-US" dirty="0"/>
              <a:t> </a:t>
            </a:r>
            <a:r>
              <a:rPr lang="ko-KR" altLang="en-US" dirty="0" err="1"/>
              <a:t>process</a:t>
            </a:r>
            <a:r>
              <a:rPr lang="ko-KR" altLang="en-US" dirty="0"/>
              <a:t>. </a:t>
            </a:r>
          </a:p>
          <a:p>
            <a:pPr marL="0" indent="0">
              <a:buNone/>
              <a:defRPr/>
            </a:pPr>
            <a:r>
              <a:rPr lang="ko-KR" altLang="en-US" dirty="0" err="1"/>
              <a:t>Finally</a:t>
            </a:r>
            <a:r>
              <a:rPr lang="ko-KR" altLang="en-US" dirty="0"/>
              <a:t>, </a:t>
            </a:r>
            <a:r>
              <a:rPr lang="ko-KR" altLang="en-US" dirty="0" err="1"/>
              <a:t>we'll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how</a:t>
            </a:r>
            <a:r>
              <a:rPr lang="ko-KR" altLang="en-US" dirty="0"/>
              <a:t> </a:t>
            </a:r>
            <a:r>
              <a:rPr lang="ko-KR" altLang="en-US" dirty="0" err="1"/>
              <a:t>we</a:t>
            </a:r>
            <a:r>
              <a:rPr lang="ko-KR" altLang="en-US" dirty="0"/>
              <a:t> </a:t>
            </a:r>
            <a:r>
              <a:rPr lang="ko-KR" altLang="en-US" dirty="0" err="1"/>
              <a:t>implemented</a:t>
            </a:r>
            <a:r>
              <a:rPr lang="en-US" altLang="ko-KR" dirty="0"/>
              <a:t> YOLO </a:t>
            </a:r>
            <a:r>
              <a:rPr lang="ko-KR" altLang="en-US" dirty="0"/>
              <a:t>and</a:t>
            </a:r>
            <a:r>
              <a:rPr lang="en-US" altLang="ko-KR" dirty="0"/>
              <a:t> the result</a:t>
            </a:r>
            <a:r>
              <a:rPr lang="ko-KR" altLang="en-US" dirty="0"/>
              <a:t>.</a:t>
            </a:r>
          </a:p>
          <a:p>
            <a:pPr marL="0" indent="0">
              <a:buNone/>
              <a:defRPr/>
            </a:pPr>
            <a:r>
              <a:rPr lang="ko-KR" altLang="en-US" dirty="0"/>
              <a:t>목차는 다음과 같습니다. </a:t>
            </a:r>
          </a:p>
          <a:p>
            <a:pPr marL="0" indent="0">
              <a:buNone/>
              <a:defRPr/>
            </a:pPr>
            <a:r>
              <a:rPr lang="ko-KR" altLang="en-US" dirty="0"/>
              <a:t>먼저, 프로젝트에 대한 소개와 저희가 사용한 모델에 대해 소개해드릴 예정이고, 참고한 논문 및 데이터 </a:t>
            </a:r>
            <a:r>
              <a:rPr lang="ko-KR" altLang="en-US" dirty="0" err="1"/>
              <a:t>라벨링</a:t>
            </a:r>
            <a:r>
              <a:rPr lang="ko-KR" altLang="en-US" dirty="0"/>
              <a:t> 과정을 보여드릴 예정입니다. </a:t>
            </a:r>
          </a:p>
          <a:p>
            <a:pPr marL="0" indent="0">
              <a:buNone/>
              <a:defRPr/>
            </a:pPr>
            <a:r>
              <a:rPr lang="ko-KR" altLang="en-US" dirty="0"/>
              <a:t>마지막으로는 구현한 방법과 결과물에 대해 보여드리겠습니다.</a:t>
            </a:r>
            <a:endParaRPr lang="en-US" altLang="ko-KR" dirty="0"/>
          </a:p>
          <a:p>
            <a:pPr marL="592000" indent="-592000">
              <a:buAutoNum type="arabicPeriod"/>
              <a:defRPr/>
            </a:pPr>
            <a:endParaRPr lang="en-US" altLang="ko-KR" dirty="0"/>
          </a:p>
          <a:p>
            <a:pPr marL="592000" indent="-592000">
              <a:buAutoNum type="arabicPeriod"/>
              <a:defRPr/>
            </a:pPr>
            <a:r>
              <a:rPr lang="en-US" altLang="ko-KR" dirty="0"/>
              <a:t>Project introduction : 30s~1m</a:t>
            </a:r>
            <a:r>
              <a:rPr lang="ko-KR" altLang="en-US" dirty="0"/>
              <a:t> </a:t>
            </a:r>
            <a:r>
              <a:rPr lang="en-US" altLang="ko-KR" dirty="0"/>
              <a:t>/</a:t>
            </a:r>
            <a:r>
              <a:rPr lang="ko-KR" altLang="en-US" dirty="0"/>
              <a:t>지은</a:t>
            </a:r>
          </a:p>
          <a:p>
            <a:pPr marL="592000" indent="-592000">
              <a:buAutoNum type="arabicPeriod"/>
              <a:defRPr/>
            </a:pPr>
            <a:r>
              <a:rPr lang="en-US" altLang="ko-KR" dirty="0"/>
              <a:t>What is YOLO? : 1~2m</a:t>
            </a:r>
            <a:r>
              <a:rPr lang="ko-KR" altLang="en-US" dirty="0"/>
              <a:t> </a:t>
            </a:r>
            <a:r>
              <a:rPr lang="en-US" altLang="ko-KR" dirty="0"/>
              <a:t>/</a:t>
            </a:r>
            <a:r>
              <a:rPr lang="ko-KR" altLang="en-US" dirty="0"/>
              <a:t> </a:t>
            </a:r>
            <a:r>
              <a:rPr lang="en-US" altLang="ko-KR" dirty="0" err="1"/>
              <a:t>paul</a:t>
            </a:r>
            <a:r>
              <a:rPr lang="en-US" altLang="ko-KR" dirty="0"/>
              <a:t> </a:t>
            </a:r>
          </a:p>
          <a:p>
            <a:pPr marL="592000" indent="-592000">
              <a:buAutoNum type="arabicPeriod"/>
              <a:defRPr/>
            </a:pPr>
            <a:r>
              <a:rPr lang="en-US" altLang="ko-KR" dirty="0"/>
              <a:t>Reference Paper : 2m</a:t>
            </a:r>
            <a:r>
              <a:rPr lang="ko-KR" altLang="en-US" dirty="0"/>
              <a:t> </a:t>
            </a:r>
            <a:r>
              <a:rPr lang="en-US" altLang="ko-KR" dirty="0"/>
              <a:t>/</a:t>
            </a:r>
            <a:r>
              <a:rPr lang="ko-KR" altLang="en-US" dirty="0"/>
              <a:t>장호</a:t>
            </a:r>
          </a:p>
          <a:p>
            <a:pPr marL="592000" indent="-592000">
              <a:buAutoNum type="arabicPeriod"/>
              <a:defRPr/>
            </a:pPr>
            <a:r>
              <a:rPr lang="en-US" altLang="ko-KR" dirty="0"/>
              <a:t>Data labeling : 1m /</a:t>
            </a:r>
            <a:r>
              <a:rPr lang="en-US" altLang="ko-KR" dirty="0" err="1"/>
              <a:t>georg</a:t>
            </a:r>
            <a:r>
              <a:rPr lang="ko-KR" altLang="en-US" dirty="0"/>
              <a:t> </a:t>
            </a:r>
            <a:r>
              <a:rPr lang="en-US" altLang="ko-KR" dirty="0"/>
              <a:t>-&gt; upload labeling please</a:t>
            </a:r>
          </a:p>
          <a:p>
            <a:pPr marL="592000" indent="-592000">
              <a:buAutoNum type="arabicPeriod"/>
              <a:defRPr/>
            </a:pPr>
            <a:r>
              <a:rPr lang="en-US" altLang="ko-KR" dirty="0"/>
              <a:t>Implementation : 2~3m</a:t>
            </a:r>
            <a:r>
              <a:rPr lang="ko-KR" altLang="en-US" dirty="0"/>
              <a:t> </a:t>
            </a:r>
            <a:r>
              <a:rPr lang="en-US" altLang="ko-KR" dirty="0"/>
              <a:t>/</a:t>
            </a:r>
            <a:r>
              <a:rPr lang="ko-KR" altLang="en-US" dirty="0"/>
              <a:t>주현</a:t>
            </a:r>
          </a:p>
          <a:p>
            <a:pPr marL="592000" indent="-592000">
              <a:buAutoNum type="arabicPeriod"/>
              <a:defRPr/>
            </a:pPr>
            <a:r>
              <a:rPr lang="en-US" altLang="ko-KR" dirty="0"/>
              <a:t>Result : 1~2m</a:t>
            </a:r>
            <a:r>
              <a:rPr lang="ko-KR" altLang="en-US" dirty="0"/>
              <a:t> </a:t>
            </a:r>
            <a:r>
              <a:rPr lang="en-US" altLang="ko-KR" dirty="0"/>
              <a:t>/</a:t>
            </a:r>
            <a:r>
              <a:rPr lang="ko-KR" altLang="en-US" dirty="0"/>
              <a:t>지은</a:t>
            </a:r>
          </a:p>
          <a:p>
            <a:pPr marL="592000" indent="-592000">
              <a:buAutoNum type="arabicPeriod"/>
              <a:defRPr/>
            </a:pPr>
            <a:endParaRPr lang="ko-KR" altLang="en-US" dirty="0"/>
          </a:p>
          <a:p>
            <a:pPr marL="0" indent="0">
              <a:buNone/>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You can see that in this image, the detector could not detect the mandatory sign. </a:t>
            </a:r>
          </a:p>
          <a:p>
            <a:pPr>
              <a:defRPr/>
            </a:pPr>
            <a:r>
              <a:rPr lang="ko-KR" altLang="en-US" dirty="0"/>
              <a:t>이 이미지를 보시면</a:t>
            </a:r>
            <a:r>
              <a:rPr lang="en-US" altLang="ko-KR" dirty="0"/>
              <a:t>, mandatory sign</a:t>
            </a:r>
            <a:r>
              <a:rPr lang="ko-KR" altLang="en-US" dirty="0"/>
              <a:t>은 탐지 자체가 안된 것을 보실 수 있습니다</a:t>
            </a:r>
            <a:r>
              <a:rPr lang="en-US" altLang="ko-KR" dirty="0"/>
              <a:t>.</a:t>
            </a:r>
          </a:p>
          <a:p>
            <a:pPr>
              <a:defRPr/>
            </a:pPr>
            <a:r>
              <a:rPr lang="en-US" altLang="ko-KR" dirty="0"/>
              <a:t>So, because of poor accuracy, we decided to try with more data and more training.</a:t>
            </a:r>
          </a:p>
          <a:p>
            <a:pPr>
              <a:defRPr/>
            </a:pPr>
            <a:r>
              <a:rPr lang="ko-KR" altLang="en-US" dirty="0"/>
              <a:t>정확도가 너무 낮아</a:t>
            </a:r>
            <a:r>
              <a:rPr lang="en-US" altLang="ko-KR" dirty="0"/>
              <a:t>, </a:t>
            </a:r>
            <a:r>
              <a:rPr lang="ko-KR" altLang="en-US" dirty="0"/>
              <a:t>데이터를 추가하고 학습을 늘려 시도해보기로 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We increased our data and tried again. </a:t>
            </a:r>
          </a:p>
          <a:p>
            <a:pPr>
              <a:defRPr/>
            </a:pPr>
            <a:r>
              <a:rPr lang="ko-KR" altLang="en-US" dirty="0"/>
              <a:t>데이터를 증가한 후에 다시 실험을 진행했습니다</a:t>
            </a:r>
            <a:r>
              <a:rPr lang="en-US" altLang="ko-KR" dirty="0"/>
              <a:t>.</a:t>
            </a:r>
          </a:p>
          <a:p>
            <a:pPr>
              <a:defRPr/>
            </a:pPr>
            <a:r>
              <a:rPr lang="en-US" altLang="ko-KR" dirty="0"/>
              <a:t>In our second experiment, we used 1000 data and trained with 3000 iterations. </a:t>
            </a:r>
          </a:p>
          <a:p>
            <a:pPr>
              <a:defRPr/>
            </a:pPr>
            <a:r>
              <a:rPr lang="ko-KR" altLang="en-US" dirty="0"/>
              <a:t>두 번째 실험에서는 </a:t>
            </a:r>
            <a:r>
              <a:rPr lang="en-US" altLang="ko-KR" dirty="0"/>
              <a:t>1000</a:t>
            </a:r>
            <a:r>
              <a:rPr lang="ko-KR" altLang="en-US" dirty="0"/>
              <a:t>개의 데이터를 사용하고 </a:t>
            </a:r>
            <a:r>
              <a:rPr lang="en-US" altLang="ko-KR" dirty="0"/>
              <a:t>3000</a:t>
            </a:r>
            <a:r>
              <a:rPr lang="ko-KR" altLang="en-US" dirty="0"/>
              <a:t>번의 학습을 진행했습니다</a:t>
            </a:r>
            <a:r>
              <a:rPr lang="en-US" altLang="ko-KR" dirty="0"/>
              <a:t>.</a:t>
            </a:r>
          </a:p>
          <a:p>
            <a:pPr>
              <a:defRPr/>
            </a:pPr>
            <a:r>
              <a:rPr lang="en-US" altLang="ko-KR" dirty="0"/>
              <a:t>The danger sign again has high Ap, but you can see it actually has less test data compared to other classes.</a:t>
            </a:r>
          </a:p>
          <a:p>
            <a:pPr>
              <a:defRPr/>
            </a:pPr>
            <a:r>
              <a:rPr lang="en-US" altLang="ko-KR" dirty="0"/>
              <a:t>Danger sign</a:t>
            </a:r>
            <a:r>
              <a:rPr lang="ko-KR" altLang="en-US" dirty="0"/>
              <a:t>이 </a:t>
            </a:r>
            <a:r>
              <a:rPr lang="en-US" altLang="ko-KR" dirty="0"/>
              <a:t>Ap</a:t>
            </a:r>
            <a:r>
              <a:rPr lang="ko-KR" altLang="en-US" dirty="0"/>
              <a:t>가 또 높은데</a:t>
            </a:r>
            <a:r>
              <a:rPr lang="en-US" altLang="ko-KR" dirty="0"/>
              <a:t>, </a:t>
            </a:r>
            <a:r>
              <a:rPr lang="ko-KR" altLang="en-US" dirty="0"/>
              <a:t>사실은 </a:t>
            </a:r>
            <a:r>
              <a:rPr lang="en-US" altLang="ko-KR" dirty="0"/>
              <a:t>test data</a:t>
            </a:r>
            <a:r>
              <a:rPr lang="ko-KR" altLang="en-US" dirty="0"/>
              <a:t>가 다른 클래스들보다 적은 것이라는 것을 보실 수 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This is the result of our second experiment, tested on images. </a:t>
            </a:r>
          </a:p>
          <a:p>
            <a:pPr>
              <a:defRPr/>
            </a:pPr>
            <a:r>
              <a:rPr lang="ko-KR" altLang="en-US" dirty="0"/>
              <a:t>저희의 두 번째 실험 결과입니다</a:t>
            </a:r>
            <a:r>
              <a:rPr lang="en-US" altLang="ko-KR" dirty="0"/>
              <a:t>. </a:t>
            </a:r>
            <a:r>
              <a:rPr lang="ko-KR" altLang="en-US" dirty="0"/>
              <a:t>마찬가지로 먼저 이미지로 테스트를 진행했습니다</a:t>
            </a:r>
            <a:r>
              <a:rPr lang="en-US" altLang="ko-KR" dirty="0"/>
              <a:t>.</a:t>
            </a:r>
          </a:p>
          <a:p>
            <a:pPr>
              <a:defRPr/>
            </a:pPr>
            <a:r>
              <a:rPr lang="en-US" altLang="ko-KR" dirty="0"/>
              <a:t>These images are also tested with threshold 0.1, because we wanted to check if the detector is working properly. </a:t>
            </a:r>
          </a:p>
          <a:p>
            <a:pPr>
              <a:defRPr/>
            </a:pPr>
            <a:r>
              <a:rPr lang="ko-KR" altLang="en-US" dirty="0"/>
              <a:t>현재 이미지들도 </a:t>
            </a:r>
            <a:r>
              <a:rPr lang="en-US" altLang="ko-KR" dirty="0"/>
              <a:t>threshold 0.1</a:t>
            </a:r>
            <a:r>
              <a:rPr lang="ko-KR" altLang="en-US" dirty="0"/>
              <a:t>로 테스트를 해봤는데</a:t>
            </a:r>
            <a:r>
              <a:rPr lang="en-US" altLang="ko-KR" dirty="0"/>
              <a:t>, </a:t>
            </a:r>
            <a:r>
              <a:rPr lang="ko-KR" altLang="en-US" dirty="0"/>
              <a:t>탐지가 잘 되는지 확인하는 용도로 낮게 설정했습니다</a:t>
            </a:r>
            <a:r>
              <a:rPr lang="en-US" altLang="ko-KR" dirty="0"/>
              <a:t>.</a:t>
            </a:r>
          </a:p>
          <a:p>
            <a:pPr>
              <a:defRPr/>
            </a:pPr>
            <a:r>
              <a:rPr lang="en-US" altLang="ko-KR" dirty="0"/>
              <a:t>You can see that compared to the first experiment, the results got much better.</a:t>
            </a:r>
          </a:p>
          <a:p>
            <a:pPr>
              <a:defRPr/>
            </a:pPr>
            <a:r>
              <a:rPr lang="ko-KR" altLang="en-US" dirty="0"/>
              <a:t>첫 번째 실험 결과에 비하면</a:t>
            </a:r>
            <a:r>
              <a:rPr lang="en-US" altLang="ko-KR" dirty="0"/>
              <a:t>, </a:t>
            </a:r>
            <a:r>
              <a:rPr lang="ko-KR" altLang="en-US" dirty="0"/>
              <a:t>결과가 훨씬 나아진 것을 보실 수 있습니다</a:t>
            </a:r>
            <a:r>
              <a:rPr lang="en-US" altLang="ko-KR" dirty="0"/>
              <a:t>.</a:t>
            </a:r>
          </a:p>
          <a:p>
            <a:pPr>
              <a:defRPr/>
            </a:pPr>
            <a:r>
              <a:rPr lang="en-US" altLang="ko-KR" dirty="0"/>
              <a:t> It’s detecting signs with bigger bounding boxes, with higher accuracy.</a:t>
            </a:r>
          </a:p>
          <a:p>
            <a:pPr>
              <a:defRPr/>
            </a:pPr>
            <a:r>
              <a:rPr lang="ko-KR" altLang="en-US" dirty="0" err="1"/>
              <a:t>바운딩</a:t>
            </a:r>
            <a:r>
              <a:rPr lang="ko-KR" altLang="en-US" dirty="0"/>
              <a:t> 박스를 더 크게 해서 탐지를 하고 있고</a:t>
            </a:r>
            <a:r>
              <a:rPr lang="en-US" altLang="ko-KR" dirty="0"/>
              <a:t>, </a:t>
            </a:r>
            <a:r>
              <a:rPr lang="ko-KR" altLang="en-US" dirty="0"/>
              <a:t>정확도도 높아졌습니다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23</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We can see that our model gives perfect detection result on some images. </a:t>
            </a:r>
          </a:p>
          <a:p>
            <a:pPr>
              <a:defRPr/>
            </a:pPr>
            <a:r>
              <a:rPr lang="ko-KR" altLang="en-US" dirty="0"/>
              <a:t>지금 이미지에서는 모델이 정확한 탐지 결과를 보여줍니다</a:t>
            </a:r>
            <a:r>
              <a:rPr lang="en-US" altLang="ko-KR" dirty="0"/>
              <a:t>.</a:t>
            </a:r>
          </a:p>
          <a:p>
            <a:pPr>
              <a:defRPr/>
            </a:pPr>
            <a:r>
              <a:rPr lang="en-US" altLang="ko-KR" dirty="0"/>
              <a:t>Both signs in this image are detected correctly, with the threshold 0.5. </a:t>
            </a:r>
          </a:p>
          <a:p>
            <a:pPr>
              <a:defRPr/>
            </a:pPr>
            <a:r>
              <a:rPr lang="en-US" altLang="ko-KR" dirty="0"/>
              <a:t>2</a:t>
            </a:r>
            <a:r>
              <a:rPr lang="ko-KR" altLang="en-US" dirty="0"/>
              <a:t>개의 표지판이 모두 제대로 탐지되었고</a:t>
            </a:r>
            <a:r>
              <a:rPr lang="en-US" altLang="ko-KR" dirty="0"/>
              <a:t>, </a:t>
            </a:r>
            <a:r>
              <a:rPr lang="ko-KR" altLang="en-US" dirty="0"/>
              <a:t>이번에는 </a:t>
            </a:r>
            <a:r>
              <a:rPr lang="en-US" altLang="ko-KR" dirty="0"/>
              <a:t>threshold</a:t>
            </a:r>
            <a:r>
              <a:rPr lang="ko-KR" altLang="en-US" dirty="0"/>
              <a:t>가 </a:t>
            </a:r>
            <a:r>
              <a:rPr lang="en-US" altLang="ko-KR" dirty="0"/>
              <a:t>0.5</a:t>
            </a:r>
            <a:r>
              <a:rPr lang="ko-KR" altLang="en-US" dirty="0"/>
              <a:t>입니다</a:t>
            </a:r>
            <a:r>
              <a:rPr lang="en-US" altLang="ko-KR" dirty="0"/>
              <a:t>.</a:t>
            </a:r>
          </a:p>
          <a:p>
            <a:pPr>
              <a:defRPr/>
            </a:pPr>
            <a:r>
              <a:rPr lang="en-US" altLang="ko-KR" dirty="0"/>
              <a:t>If the threshold is too low, the detector might detect other objects as signs.</a:t>
            </a:r>
          </a:p>
          <a:p>
            <a:pPr>
              <a:defRPr/>
            </a:pPr>
            <a:r>
              <a:rPr lang="en-US" altLang="ko-KR" dirty="0"/>
              <a:t>Threshold</a:t>
            </a:r>
            <a:r>
              <a:rPr lang="ko-KR" altLang="en-US" dirty="0"/>
              <a:t>가 너무 낮으면</a:t>
            </a:r>
            <a:r>
              <a:rPr lang="en-US" altLang="ko-KR" dirty="0"/>
              <a:t>, </a:t>
            </a:r>
            <a:r>
              <a:rPr lang="ko-KR" altLang="en-US" dirty="0"/>
              <a:t>다른 물체들을 표지판으로 인식하여 보여줄 수도 있습니다</a:t>
            </a:r>
            <a:r>
              <a:rPr lang="en-US" altLang="ko-KR" dirty="0"/>
              <a:t>. </a:t>
            </a:r>
          </a:p>
          <a:p>
            <a:pPr>
              <a:defRPr/>
            </a:pPr>
            <a:r>
              <a:rPr lang="en-US" altLang="ko-KR" dirty="0"/>
              <a:t>So, it is important to test a lot with different thresholds.</a:t>
            </a:r>
          </a:p>
          <a:p>
            <a:pPr>
              <a:defRPr/>
            </a:pPr>
            <a:r>
              <a:rPr lang="ko-KR" altLang="en-US" dirty="0"/>
              <a:t>다양한 </a:t>
            </a:r>
            <a:r>
              <a:rPr lang="en-US" altLang="ko-KR" dirty="0"/>
              <a:t>threshold</a:t>
            </a:r>
            <a:r>
              <a:rPr lang="ko-KR" altLang="en-US" dirty="0"/>
              <a:t>로 테스트를 여러 번 해보는 것이 중요합니다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24</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25</a:t>
            </a:fld>
            <a:endParaRPr lang="en-US" altLang="en-US"/>
          </a:p>
        </p:txBody>
      </p:sp>
    </p:spTree>
    <p:extLst>
      <p:ext uri="{BB962C8B-B14F-4D97-AF65-F5344CB8AC3E}">
        <p14:creationId xmlns:p14="http://schemas.microsoft.com/office/powerpoint/2010/main" val="59854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First, </a:t>
            </a:r>
            <a:r>
              <a:rPr lang="ko-KR" altLang="en-US" dirty="0" err="1"/>
              <a:t>I</a:t>
            </a:r>
            <a:r>
              <a:rPr lang="ko-KR" altLang="en-US" dirty="0"/>
              <a:t> </a:t>
            </a:r>
            <a:r>
              <a:rPr lang="ko-KR" altLang="en-US" dirty="0" err="1"/>
              <a:t>will</a:t>
            </a:r>
            <a:r>
              <a:rPr lang="ko-KR" altLang="en-US" dirty="0"/>
              <a:t> </a:t>
            </a:r>
            <a:r>
              <a:rPr lang="ko-KR" altLang="en-US" dirty="0" err="1"/>
              <a:t>give</a:t>
            </a:r>
            <a:r>
              <a:rPr lang="ko-KR" altLang="en-US" dirty="0"/>
              <a:t> </a:t>
            </a:r>
            <a:r>
              <a:rPr lang="ko-KR" altLang="en-US" dirty="0" err="1"/>
              <a:t>you</a:t>
            </a:r>
            <a:r>
              <a:rPr lang="ko-KR" altLang="en-US" dirty="0"/>
              <a:t> </a:t>
            </a:r>
            <a:r>
              <a:rPr lang="ko-KR" altLang="en-US" dirty="0" err="1"/>
              <a:t>a</a:t>
            </a:r>
            <a:r>
              <a:rPr lang="ko-KR" altLang="en-US" dirty="0"/>
              <a:t> </a:t>
            </a:r>
            <a:r>
              <a:rPr lang="ko-KR" altLang="en-US" dirty="0" err="1"/>
              <a:t>brief</a:t>
            </a:r>
            <a:r>
              <a:rPr lang="ko-KR" altLang="en-US" dirty="0"/>
              <a:t> </a:t>
            </a:r>
            <a:r>
              <a:rPr lang="ko-KR" altLang="en-US" dirty="0" err="1"/>
              <a:t>introduction</a:t>
            </a:r>
            <a:r>
              <a:rPr lang="ko-KR" altLang="en-US" dirty="0"/>
              <a:t> </a:t>
            </a:r>
            <a:r>
              <a:rPr lang="ko-KR" altLang="en-US" dirty="0" err="1"/>
              <a:t>to</a:t>
            </a:r>
            <a:r>
              <a:rPr lang="ko-KR" altLang="en-US" dirty="0"/>
              <a:t> </a:t>
            </a:r>
            <a:r>
              <a:rPr lang="ko-KR" altLang="en-US" dirty="0" err="1"/>
              <a:t>the</a:t>
            </a:r>
            <a:r>
              <a:rPr lang="ko-KR" altLang="en-US" dirty="0"/>
              <a:t> </a:t>
            </a:r>
            <a:r>
              <a:rPr lang="ko-KR" altLang="en-US" dirty="0" err="1"/>
              <a:t>project</a:t>
            </a:r>
            <a:r>
              <a:rPr lang="ko-KR" altLang="en-US" dirty="0"/>
              <a:t>. </a:t>
            </a:r>
            <a:r>
              <a:rPr lang="ko-KR" altLang="en-US" dirty="0" err="1"/>
              <a:t>Our</a:t>
            </a:r>
            <a:r>
              <a:rPr lang="ko-KR" altLang="en-US" dirty="0"/>
              <a:t> </a:t>
            </a:r>
            <a:r>
              <a:rPr lang="ko-KR" altLang="en-US" dirty="0" err="1"/>
              <a:t>team</a:t>
            </a:r>
            <a:r>
              <a:rPr lang="ko-KR" altLang="en-US" dirty="0"/>
              <a:t> </a:t>
            </a:r>
            <a:r>
              <a:rPr lang="ko-KR" altLang="en-US" dirty="0" err="1"/>
              <a:t>carried</a:t>
            </a:r>
            <a:r>
              <a:rPr lang="ko-KR" altLang="en-US" dirty="0"/>
              <a:t> </a:t>
            </a:r>
            <a:r>
              <a:rPr lang="ko-KR" altLang="en-US" dirty="0" err="1"/>
              <a:t>out</a:t>
            </a:r>
            <a:r>
              <a:rPr lang="ko-KR" altLang="en-US" dirty="0"/>
              <a:t> </a:t>
            </a:r>
            <a:r>
              <a:rPr lang="ko-KR" altLang="en-US" dirty="0" err="1"/>
              <a:t>a</a:t>
            </a:r>
            <a:r>
              <a:rPr lang="ko-KR" altLang="en-US" dirty="0"/>
              <a:t> </a:t>
            </a:r>
            <a:r>
              <a:rPr lang="ko-KR" altLang="en-US" dirty="0" err="1"/>
              <a:t>project</a:t>
            </a:r>
            <a:r>
              <a:rPr lang="ko-KR" altLang="en-US" dirty="0"/>
              <a:t> </a:t>
            </a:r>
            <a:r>
              <a:rPr lang="ko-KR" altLang="en-US" dirty="0" err="1"/>
              <a:t>to</a:t>
            </a:r>
            <a:r>
              <a:rPr lang="ko-KR" altLang="en-US" dirty="0"/>
              <a:t> </a:t>
            </a:r>
            <a:r>
              <a:rPr lang="ko-KR" altLang="en-US" dirty="0" err="1"/>
              <a:t>detect</a:t>
            </a:r>
            <a:r>
              <a:rPr lang="ko-KR" altLang="en-US" dirty="0"/>
              <a:t> and </a:t>
            </a:r>
            <a:r>
              <a:rPr lang="ko-KR" altLang="en-US" dirty="0" err="1"/>
              <a:t>classify</a:t>
            </a:r>
            <a:r>
              <a:rPr lang="ko-KR" altLang="en-US" dirty="0"/>
              <a:t> </a:t>
            </a:r>
            <a:r>
              <a:rPr lang="ko-KR" altLang="en-US" dirty="0" err="1"/>
              <a:t>traffic</a:t>
            </a:r>
            <a:r>
              <a:rPr lang="ko-KR" altLang="en-US" dirty="0"/>
              <a:t> </a:t>
            </a:r>
            <a:r>
              <a:rPr lang="ko-KR" altLang="en-US" dirty="0" err="1"/>
              <a:t>signs</a:t>
            </a:r>
            <a:r>
              <a:rPr lang="ko-KR" altLang="en-US" dirty="0"/>
              <a:t> </a:t>
            </a:r>
            <a:r>
              <a:rPr lang="ko-KR" altLang="en-US" dirty="0" err="1"/>
              <a:t>in</a:t>
            </a:r>
            <a:r>
              <a:rPr lang="ko-KR" altLang="en-US" dirty="0"/>
              <a:t> </a:t>
            </a:r>
            <a:r>
              <a:rPr lang="ko-KR" altLang="en-US" dirty="0" err="1"/>
              <a:t>r</a:t>
            </a:r>
            <a:r>
              <a:rPr lang="en-US" altLang="ko-KR" dirty="0" err="1"/>
              <a:t>eal</a:t>
            </a:r>
            <a:r>
              <a:rPr lang="en-US" altLang="ko-KR" dirty="0"/>
              <a:t> time</a:t>
            </a:r>
            <a:r>
              <a:rPr lang="ko-KR" altLang="en-US" dirty="0"/>
              <a:t> </a:t>
            </a:r>
            <a:r>
              <a:rPr lang="ko-KR" altLang="en-US" dirty="0" err="1"/>
              <a:t>driving</a:t>
            </a:r>
            <a:r>
              <a:rPr lang="ko-KR" altLang="en-US" dirty="0"/>
              <a:t> </a:t>
            </a:r>
            <a:r>
              <a:rPr lang="ko-KR" altLang="en-US" dirty="0" err="1"/>
              <a:t>videos</a:t>
            </a:r>
            <a:r>
              <a:rPr lang="ko-KR" altLang="en-US" dirty="0"/>
              <a:t>. </a:t>
            </a:r>
          </a:p>
          <a:p>
            <a:pPr>
              <a:defRPr/>
            </a:pPr>
            <a:r>
              <a:rPr lang="ko-KR" altLang="en-US" dirty="0" err="1"/>
              <a:t>We</a:t>
            </a:r>
            <a:r>
              <a:rPr lang="ko-KR" altLang="en-US" dirty="0"/>
              <a:t> </a:t>
            </a:r>
            <a:r>
              <a:rPr lang="ko-KR" altLang="en-US" dirty="0" err="1"/>
              <a:t>acquired</a:t>
            </a:r>
            <a:r>
              <a:rPr lang="ko-KR" altLang="en-US" dirty="0"/>
              <a:t> </a:t>
            </a:r>
            <a:r>
              <a:rPr lang="ko-KR" altLang="en-US" dirty="0" err="1"/>
              <a:t>traffic</a:t>
            </a:r>
            <a:r>
              <a:rPr lang="ko-KR" altLang="en-US" dirty="0"/>
              <a:t> </a:t>
            </a:r>
            <a:r>
              <a:rPr lang="ko-KR" altLang="en-US" dirty="0" err="1"/>
              <a:t>sign</a:t>
            </a:r>
            <a:r>
              <a:rPr lang="ko-KR" altLang="en-US" dirty="0"/>
              <a:t> </a:t>
            </a:r>
            <a:r>
              <a:rPr lang="ko-KR" altLang="en-US" dirty="0" err="1"/>
              <a:t>data</a:t>
            </a:r>
            <a:r>
              <a:rPr lang="en-US" altLang="ko-KR" dirty="0"/>
              <a:t> </a:t>
            </a:r>
            <a:r>
              <a:rPr lang="ko-KR" altLang="en-US" dirty="0"/>
              <a:t>and </a:t>
            </a:r>
            <a:r>
              <a:rPr lang="ko-KR" altLang="en-US" dirty="0" err="1"/>
              <a:t>labeled레이블</a:t>
            </a:r>
            <a:r>
              <a:rPr lang="ko-KR" altLang="en-US" dirty="0"/>
              <a:t> </a:t>
            </a:r>
            <a:r>
              <a:rPr lang="ko-KR" altLang="en-US" dirty="0" err="1"/>
              <a:t>the</a:t>
            </a:r>
            <a:r>
              <a:rPr lang="ko-KR" altLang="en-US" dirty="0"/>
              <a:t> </a:t>
            </a:r>
            <a:r>
              <a:rPr lang="ko-KR" altLang="en-US" dirty="0" err="1"/>
              <a:t>data</a:t>
            </a:r>
            <a:r>
              <a:rPr lang="ko-KR" altLang="en-US" dirty="0"/>
              <a:t>. </a:t>
            </a:r>
            <a:r>
              <a:rPr lang="en-US" altLang="ko-KR" dirty="0"/>
              <a:t>For our deep learning model, we used the</a:t>
            </a:r>
            <a:r>
              <a:rPr lang="ko-KR" altLang="en-US" dirty="0"/>
              <a:t> </a:t>
            </a:r>
            <a:r>
              <a:rPr lang="en-US" altLang="ko-KR" dirty="0"/>
              <a:t>YOLO algorithm. </a:t>
            </a:r>
            <a:endParaRPr lang="ko-KR" altLang="en-US" dirty="0"/>
          </a:p>
          <a:p>
            <a:pPr>
              <a:defRPr/>
            </a:pPr>
            <a:r>
              <a:rPr lang="ko-KR" altLang="en-US" dirty="0" err="1"/>
              <a:t>After</a:t>
            </a:r>
            <a:r>
              <a:rPr lang="ko-KR" altLang="en-US" dirty="0"/>
              <a:t> </a:t>
            </a:r>
            <a:r>
              <a:rPr lang="en-US" altLang="ko-KR" dirty="0"/>
              <a:t>training the model with our data, we </a:t>
            </a:r>
            <a:r>
              <a:rPr lang="ko-KR" altLang="en-US" dirty="0" err="1"/>
              <a:t>evaluat</a:t>
            </a:r>
            <a:r>
              <a:rPr lang="en-US" altLang="ko-KR" dirty="0"/>
              <a:t>ed</a:t>
            </a:r>
            <a:r>
              <a:rPr lang="ko-KR" altLang="en-US" dirty="0"/>
              <a:t> </a:t>
            </a:r>
            <a:r>
              <a:rPr lang="ko-KR" altLang="en-US" dirty="0" err="1"/>
              <a:t>the</a:t>
            </a:r>
            <a:r>
              <a:rPr lang="ko-KR" altLang="en-US" dirty="0"/>
              <a:t> </a:t>
            </a:r>
            <a:r>
              <a:rPr lang="en-US" altLang="ko-KR" dirty="0"/>
              <a:t>performance of the </a:t>
            </a:r>
            <a:r>
              <a:rPr lang="ko-KR" altLang="en-US" dirty="0" err="1"/>
              <a:t>model</a:t>
            </a:r>
            <a:r>
              <a:rPr lang="ko-KR" altLang="en-US" dirty="0"/>
              <a:t>.</a:t>
            </a:r>
          </a:p>
          <a:p>
            <a:pPr>
              <a:defRPr/>
            </a:pPr>
            <a:endParaRPr lang="ko-KR" altLang="en-US" dirty="0"/>
          </a:p>
          <a:p>
            <a:pPr>
              <a:defRPr/>
            </a:pPr>
            <a:r>
              <a:rPr lang="ko-KR" altLang="en-US" dirty="0"/>
              <a:t>먼저 프로젝트에 대한 간단한 소개를 해드리겠습니다. 저희 팀은 도로주행 영상 속에 있는 교통 표지판을 탐지하여 분류하는 프로젝트를 진행하였습니다. </a:t>
            </a:r>
          </a:p>
          <a:p>
            <a:pPr>
              <a:defRPr/>
            </a:pPr>
            <a:r>
              <a:rPr lang="ko-KR" altLang="en-US" dirty="0"/>
              <a:t>교통 표지판 데이터를 획득하고 딥러닝 모델을 정하고 데이터를 </a:t>
            </a:r>
            <a:r>
              <a:rPr lang="ko-KR" altLang="en-US" dirty="0" err="1"/>
              <a:t>라벨링하였습니다</a:t>
            </a:r>
            <a:r>
              <a:rPr lang="ko-KR" altLang="en-US" dirty="0"/>
              <a:t>. 그 후 모델을 학습시키고 평가하는 시간을 가져보았습니다. </a:t>
            </a:r>
          </a:p>
          <a:p>
            <a:pPr>
              <a:defRPr/>
            </a:pPr>
            <a:r>
              <a:rPr lang="en-US" altLang="ko-KR" dirty="0"/>
              <a:t>//</a:t>
            </a:r>
          </a:p>
          <a:p>
            <a:pPr>
              <a:defRPr/>
            </a:pPr>
            <a:r>
              <a:rPr lang="ko-KR" altLang="en-US" dirty="0"/>
              <a:t>주행영상 속의 도로 교통 표지판을 </a:t>
            </a:r>
            <a:r>
              <a:rPr lang="en-US" altLang="ko-KR" dirty="0"/>
              <a:t>detect</a:t>
            </a:r>
            <a:r>
              <a:rPr lang="ko-KR" altLang="en-US" dirty="0"/>
              <a:t>하고 </a:t>
            </a:r>
            <a:r>
              <a:rPr lang="en-US" altLang="ko-KR" dirty="0"/>
              <a:t>classification</a:t>
            </a:r>
            <a:r>
              <a:rPr lang="ko-KR" altLang="en-US" dirty="0"/>
              <a:t>하기</a:t>
            </a:r>
          </a:p>
          <a:p>
            <a:pPr>
              <a:defRPr/>
            </a:pPr>
            <a:endParaRPr lang="ko-KR" altLang="en-US" dirty="0"/>
          </a:p>
          <a:p>
            <a:pPr>
              <a:defRPr/>
            </a:pPr>
            <a:r>
              <a:rPr lang="ko-KR" altLang="en-US" dirty="0"/>
              <a:t>데이터 습득</a:t>
            </a:r>
          </a:p>
          <a:p>
            <a:pPr>
              <a:defRPr/>
            </a:pPr>
            <a:r>
              <a:rPr lang="ko-KR" altLang="en-US" dirty="0"/>
              <a:t>모델 선정</a:t>
            </a:r>
          </a:p>
          <a:p>
            <a:pPr>
              <a:defRPr/>
            </a:pPr>
            <a:r>
              <a:rPr lang="ko-KR" altLang="en-US" dirty="0" err="1"/>
              <a:t>라벨링</a:t>
            </a:r>
            <a:endParaRPr lang="ko-KR" altLang="en-US" dirty="0"/>
          </a:p>
          <a:p>
            <a:pPr>
              <a:defRPr/>
            </a:pPr>
            <a:r>
              <a:rPr lang="ko-KR" altLang="en-US" dirty="0"/>
              <a:t>학습</a:t>
            </a:r>
          </a:p>
          <a:p>
            <a:pPr>
              <a:defRPr/>
            </a:pPr>
            <a:r>
              <a:rPr lang="ko-KR" altLang="en-US" dirty="0"/>
              <a:t>평가</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https://ieeexplore.ieee.org/document/8649887</a:t>
            </a:r>
          </a:p>
          <a:p>
            <a:pPr>
              <a:defRPr/>
            </a:pPr>
            <a:r>
              <a:rPr lang="ko-KR" altLang="en-US"/>
              <a:t>이 논문을 참조했음</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40A130E-E3B8-4EBE-931F-81B26B8448AA}"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r>
              <a:rPr lang="ko-KR" altLang="en-US"/>
              <a:t>마스터 제목 스타일 편집</a:t>
            </a:r>
          </a:p>
        </p:txBody>
      </p:sp>
      <p:sp>
        <p:nvSpPr>
          <p:cNvPr id="3" name="날짜 개체 틀 3"/>
          <p:cNvSpPr>
            <a:spLocks noGrp="1"/>
          </p:cNvSpPr>
          <p:nvPr>
            <p:ph type="dt" sz="half" idx="10"/>
          </p:nvPr>
        </p:nvSpPr>
        <p:spPr/>
        <p:txBody>
          <a:bodyPr/>
          <a:lstStyle/>
          <a:p>
            <a:fld id="{CA348888-F454-4AD2-BA62-3AF29D9807C0}" type="datetime1">
              <a:rPr lang="ko-KR" altLang="en-US" smtClean="0"/>
              <a:pPr/>
              <a:t>2022-12-06</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r>
              <a:rPr lang="ko-KR" altLang="en-US"/>
              <a:t>마스터 제목 스타일 편집</a:t>
            </a:r>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956FEC12-A4C9-4837-AF94-AD867782C04C}"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57F84A3-4F29-4053-ACFD-1BAF2D3F140C}"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953836A-82A3-4C8B-9D31-CD724F3673ED}"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2022-12-06</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A27A1F4E-0809-4239-8034-C38E431DAF92}" type="datetime1">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p>
            <a:fld id="{5E0DA496-7307-4E8B-88DE-CB97B48BAB6F}" type="datetime1">
              <a:rPr lang="ko-KR" altLang="en-US" smtClean="0"/>
              <a:pPr/>
              <a:t>2022-12-06</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a:t>표를 추가하려면 아이콘을 클릭하십시오</a:t>
            </a:r>
          </a:p>
        </p:txBody>
      </p:sp>
      <p:sp>
        <p:nvSpPr>
          <p:cNvPr id="4" name="날짜 개체 틀 3"/>
          <p:cNvSpPr>
            <a:spLocks noGrp="1"/>
          </p:cNvSpPr>
          <p:nvPr>
            <p:ph type="dt" sz="half" idx="10"/>
          </p:nvPr>
        </p:nvSpPr>
        <p:spPr/>
        <p:txBody>
          <a:bodyPr/>
          <a:lstStyle/>
          <a:p>
            <a:fld id="{58721E90-850C-410B-8B89-8394F580CFDA}"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p>
            <a:fld id="{5ACE7E28-9336-4363-8674-B91477D8F243}" type="datetime1">
              <a:rPr lang="ko-KR" altLang="en-US" smtClean="0"/>
              <a:pPr/>
              <a:t>2022-12-06</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a:t>마스터 텍스트 스타일을 편집합니다</a:t>
            </a:r>
          </a:p>
        </p:txBody>
      </p:sp>
      <p:sp>
        <p:nvSpPr>
          <p:cNvPr id="5" name="날짜 개체 틀 3"/>
          <p:cNvSpPr>
            <a:spLocks noGrp="1"/>
          </p:cNvSpPr>
          <p:nvPr>
            <p:ph type="dt" sz="half" idx="10"/>
          </p:nvPr>
        </p:nvSpPr>
        <p:spPr/>
        <p:txBody>
          <a:bodyPr/>
          <a:lstStyle/>
          <a:p>
            <a:fld id="{5ACE7E28-9336-4363-8674-B91477D8F243}" type="datetime1">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2022-12-06</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olab.research.google.com/drive/1P1oZOUD8tj3pmvPFlPreW_XwQqjEUgu5?usp=sharing" TargetMode="External"/><Relationship Id="rId4" Type="http://schemas.openxmlformats.org/officeDocument/2006/relationships/hyperlink" Target="https://github.com/AlexeyAB/darknet"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audio" Target="../media/media10.m4a"/><Relationship Id="rId7" Type="http://schemas.openxmlformats.org/officeDocument/2006/relationships/image" Target="../media/image31.pn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7.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alphaModFix amt="19000"/>
          </a:blip>
          <a:srcRect l="1980" t="4950" r="1980" b="13820"/>
          <a:stretch>
            <a:fillRect/>
          </a:stretch>
        </p:blipFill>
        <p:spPr>
          <a:xfrm>
            <a:off x="-1" y="0"/>
            <a:ext cx="12192001" cy="6858000"/>
          </a:xfrm>
          <a:prstGeom prst="rect">
            <a:avLst/>
          </a:prstGeom>
          <a:effectLst>
            <a:reflection endPos="0" dist="50800" dir="5400000" sy="-100000" algn="bl" rotWithShape="0"/>
          </a:effectLst>
        </p:spPr>
      </p:pic>
      <p:sp>
        <p:nvSpPr>
          <p:cNvPr id="2" name="제목 1"/>
          <p:cNvSpPr>
            <a:spLocks noGrp="1"/>
          </p:cNvSpPr>
          <p:nvPr>
            <p:ph type="ctrTitle"/>
          </p:nvPr>
        </p:nvSpPr>
        <p:spPr>
          <a:xfrm>
            <a:off x="914398" y="1471756"/>
            <a:ext cx="10363198" cy="1470025"/>
          </a:xfrm>
        </p:spPr>
        <p:txBody>
          <a:bodyPr/>
          <a:lstStyle/>
          <a:p>
            <a:pPr>
              <a:defRPr/>
            </a:pPr>
            <a:r>
              <a:rPr lang="en-US" altLang="ko-KR" sz="4800"/>
              <a:t>Autobahn</a:t>
            </a:r>
            <a:endParaRPr lang="en-US" altLang="ko-KR"/>
          </a:p>
        </p:txBody>
      </p:sp>
      <p:sp>
        <p:nvSpPr>
          <p:cNvPr id="3" name="부제목 2"/>
          <p:cNvSpPr>
            <a:spLocks noGrp="1"/>
          </p:cNvSpPr>
          <p:nvPr>
            <p:ph type="subTitle" idx="1"/>
          </p:nvPr>
        </p:nvSpPr>
        <p:spPr>
          <a:xfrm>
            <a:off x="1925779" y="3159702"/>
            <a:ext cx="8534399" cy="1752600"/>
          </a:xfrm>
        </p:spPr>
        <p:txBody>
          <a:bodyPr/>
          <a:lstStyle/>
          <a:p>
            <a:pPr>
              <a:defRPr/>
            </a:pPr>
            <a:r>
              <a:rPr lang="en-US" altLang="ko-KR" sz="3600">
                <a:solidFill>
                  <a:srgbClr val="808080"/>
                </a:solidFill>
              </a:rPr>
              <a:t>Traffic sign classification</a:t>
            </a:r>
          </a:p>
          <a:p>
            <a:pPr>
              <a:defRPr/>
            </a:pPr>
            <a:r>
              <a:rPr lang="en-US" altLang="ko-KR" sz="2900"/>
              <a:t>Paul, Georg, </a:t>
            </a:r>
            <a:r>
              <a:rPr lang="ko-KR" altLang="en-US" sz="2900"/>
              <a:t>이장호</a:t>
            </a:r>
            <a:r>
              <a:rPr lang="en-US" altLang="ko-KR" sz="2900"/>
              <a:t>, </a:t>
            </a:r>
            <a:r>
              <a:rPr lang="ko-KR" altLang="en-US" sz="2900"/>
              <a:t>이주현</a:t>
            </a:r>
            <a:r>
              <a:rPr lang="en-US" altLang="ko-KR" sz="2900"/>
              <a:t>,</a:t>
            </a:r>
            <a:r>
              <a:rPr lang="ko-KR" altLang="en-US" sz="2900"/>
              <a:t> 이지은</a:t>
            </a:r>
          </a:p>
        </p:txBody>
      </p:sp>
      <p:pic>
        <p:nvPicPr>
          <p:cNvPr id="7" name="Picture 6"/>
          <p:cNvPicPr>
            <a:picLocks noChangeAspect="1"/>
          </p:cNvPicPr>
          <p:nvPr/>
        </p:nvPicPr>
        <p:blipFill rotWithShape="1">
          <a:blip r:embed="rId6">
            <a:alphaModFix amt="83000"/>
          </a:blip>
          <a:stretch>
            <a:fillRect/>
          </a:stretch>
        </p:blipFill>
        <p:spPr>
          <a:xfrm>
            <a:off x="5300804" y="4693229"/>
            <a:ext cx="1590386" cy="1590386"/>
          </a:xfrm>
          <a:prstGeom prst="rect">
            <a:avLst/>
          </a:prstGeom>
        </p:spPr>
      </p:pic>
      <p:pic>
        <p:nvPicPr>
          <p:cNvPr id="10" name="오디오 9">
            <a:hlinkClick r:id="" action="ppaction://media"/>
            <a:extLst>
              <a:ext uri="{FF2B5EF4-FFF2-40B4-BE49-F238E27FC236}">
                <a16:creationId xmlns:a16="http://schemas.microsoft.com/office/drawing/2014/main" id="{D328E082-9F9E-5EE1-3FB4-48CA100DE2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66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661097"/>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2946236"/>
            <a:ext cx="2299324" cy="1409216"/>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2946236"/>
            <a:ext cx="2299324" cy="1409216"/>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417639"/>
            <a:ext cx="2299324" cy="1409216"/>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23220"/>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2735013" y="5477712"/>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8206917" y="5439598"/>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3955592" y="5637228"/>
            <a:ext cx="4280812" cy="806823"/>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endParaRPr kumimoji="1" lang="ko-KR" altLang="en-US" sz="4400"/>
          </a:p>
        </p:txBody>
      </p:sp>
      <p:grpSp>
        <p:nvGrpSpPr>
          <p:cNvPr id="1035" name="Group 7"/>
          <p:cNvGrpSpPr/>
          <p:nvPr/>
        </p:nvGrpSpPr>
        <p:grpSpPr>
          <a:xfrm>
            <a:off x="820844" y="427039"/>
            <a:ext cx="10539883" cy="1143000"/>
            <a:chOff x="820844" y="427039"/>
            <a:chExt cx="10539883" cy="1143000"/>
          </a:xfrm>
        </p:grpSpPr>
        <p:pic>
          <p:nvPicPr>
            <p:cNvPr id="1036" name="Picture 8"/>
            <p:cNvPicPr>
              <a:picLocks noChangeAspect="1"/>
            </p:cNvPicPr>
            <p:nvPr/>
          </p:nvPicPr>
          <p:blipFill rotWithShape="1">
            <a:blip r:embed="rId8">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3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4" name="내용 개체 틀 3"/>
          <p:cNvPicPr>
            <a:picLocks noGrp="1" noChangeAspect="1"/>
          </p:cNvPicPr>
          <p:nvPr>
            <p:ph idx="1"/>
          </p:nvPr>
        </p:nvPicPr>
        <p:blipFill rotWithShape="1">
          <a:blip r:embed="rId2"/>
          <a:stretch>
            <a:fillRect/>
          </a:stretch>
        </p:blipFill>
        <p:spPr>
          <a:xfrm>
            <a:off x="820844" y="1598617"/>
            <a:ext cx="4994541" cy="2453201"/>
          </a:xfrm>
          <a:prstGeom prst="rect">
            <a:avLst/>
          </a:prstGeom>
        </p:spPr>
      </p:pic>
      <p:pic>
        <p:nvPicPr>
          <p:cNvPr id="6" name="그림 5"/>
          <p:cNvPicPr>
            <a:picLocks noChangeAspect="1"/>
          </p:cNvPicPr>
          <p:nvPr/>
        </p:nvPicPr>
        <p:blipFill rotWithShape="1">
          <a:blip r:embed="rId3"/>
          <a:stretch>
            <a:fillRect/>
          </a:stretch>
        </p:blipFill>
        <p:spPr>
          <a:xfrm>
            <a:off x="2746426" y="4344334"/>
            <a:ext cx="6699146" cy="2317315"/>
          </a:xfrm>
          <a:prstGeom prst="rect">
            <a:avLst/>
          </a:prstGeom>
        </p:spPr>
      </p:pic>
      <p:pic>
        <p:nvPicPr>
          <p:cNvPr id="8" name="그림 7"/>
          <p:cNvPicPr>
            <a:picLocks noChangeAspect="1"/>
          </p:cNvPicPr>
          <p:nvPr/>
        </p:nvPicPr>
        <p:blipFill rotWithShape="1">
          <a:blip r:embed="rId4"/>
          <a:stretch>
            <a:fillRect/>
          </a:stretch>
        </p:blipFill>
        <p:spPr>
          <a:xfrm>
            <a:off x="6266996" y="1525215"/>
            <a:ext cx="5315401" cy="2526603"/>
          </a:xfrm>
          <a:prstGeom prst="rect">
            <a:avLst/>
          </a:prstGeom>
        </p:spPr>
      </p:pic>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760571"/>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3117197"/>
            <a:ext cx="2299324" cy="1238254"/>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3117197"/>
            <a:ext cx="2299324" cy="1238254"/>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760571"/>
            <a:ext cx="2299324" cy="1210267"/>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14362"/>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1081024"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9860911"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2397915" y="5196903"/>
            <a:ext cx="7448853" cy="158332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r>
              <a:rPr kumimoji="1" lang="ko-KR" altLang="en-US" sz="4400"/>
              <a:t> </a:t>
            </a:r>
            <a:r>
              <a:rPr kumimoji="1" lang="en-US" altLang="ko-KR" sz="4400"/>
              <a:t>with                 .</a:t>
            </a:r>
            <a:endParaRPr kumimoji="1" lang="ko-KR" altLang="en-US" sz="4400"/>
          </a:p>
        </p:txBody>
      </p:sp>
      <p:pic>
        <p:nvPicPr>
          <p:cNvPr id="4098" name="Picture 2"/>
          <p:cNvPicPr>
            <a:picLocks noChangeAspect="1" noChangeArrowheads="1"/>
          </p:cNvPicPr>
          <p:nvPr/>
        </p:nvPicPr>
        <p:blipFill rotWithShape="1">
          <a:blip r:embed="rId8"/>
          <a:srcRect/>
          <a:stretch>
            <a:fillRect/>
          </a:stretch>
        </p:blipFill>
        <p:spPr>
          <a:xfrm>
            <a:off x="6767765" y="5313811"/>
            <a:ext cx="2541494" cy="1349507"/>
          </a:xfrm>
          <a:prstGeom prst="rect">
            <a:avLst/>
          </a:prstGeom>
          <a:noFill/>
        </p:spPr>
      </p:pic>
      <p:sp>
        <p:nvSpPr>
          <p:cNvPr id="3" name="직사각형 2"/>
          <p:cNvSpPr/>
          <p:nvPr/>
        </p:nvSpPr>
        <p:spPr>
          <a:xfrm>
            <a:off x="215153" y="1661097"/>
            <a:ext cx="5123329" cy="341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4" name="직사각형 3"/>
          <p:cNvSpPr/>
          <p:nvPr/>
        </p:nvSpPr>
        <p:spPr>
          <a:xfrm>
            <a:off x="5948423" y="1661097"/>
            <a:ext cx="5838489" cy="341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grpSp>
        <p:nvGrpSpPr>
          <p:cNvPr id="4099" name="Group 7"/>
          <p:cNvGrpSpPr/>
          <p:nvPr/>
        </p:nvGrpSpPr>
        <p:grpSpPr>
          <a:xfrm>
            <a:off x="820844" y="427039"/>
            <a:ext cx="10539883" cy="1143000"/>
            <a:chOff x="820844" y="427039"/>
            <a:chExt cx="10539883" cy="1143000"/>
          </a:xfrm>
        </p:grpSpPr>
        <p:pic>
          <p:nvPicPr>
            <p:cNvPr id="4100" name="Picture 8"/>
            <p:cNvPicPr>
              <a:picLocks noChangeAspect="1"/>
            </p:cNvPicPr>
            <p:nvPr/>
          </p:nvPicPr>
          <p:blipFill rotWithShape="1">
            <a:blip r:embed="rId9">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0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0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167938" cy="4525963"/>
          </a:xfrm>
        </p:spPr>
        <p:txBody>
          <a:bodyPr>
            <a:normAutofit/>
          </a:bodyPr>
          <a:lstStyle/>
          <a:p>
            <a:pPr>
              <a:defRPr/>
            </a:pPr>
            <a:r>
              <a:rPr lang="en-US" altLang="ko-KR" sz="2500"/>
              <a:t>Software for labeling: LabelIMG</a:t>
            </a:r>
          </a:p>
          <a:p>
            <a:pPr lvl="1">
              <a:defRPr/>
            </a:pPr>
            <a:r>
              <a:rPr lang="en-US" altLang="ko-KR" sz="2100"/>
              <a:t>Supports YOLO</a:t>
            </a:r>
          </a:p>
          <a:p>
            <a:pPr lvl="1">
              <a:defRPr/>
            </a:pPr>
            <a:r>
              <a:rPr lang="en-US" altLang="ko-KR" sz="2100"/>
              <a:t>Coded in Python</a:t>
            </a:r>
          </a:p>
          <a:p>
            <a:pPr lvl="1">
              <a:defRPr/>
            </a:pPr>
            <a:endParaRPr lang="en-US" altLang="ko-KR" sz="2100"/>
          </a:p>
          <a:p>
            <a:pPr>
              <a:defRPr/>
            </a:pPr>
            <a:r>
              <a:rPr lang="en-US" altLang="ko-KR" sz="2500"/>
              <a:t>Yolo is a supervised learning algorithm -&gt; the data must be labeled</a:t>
            </a:r>
          </a:p>
          <a:p>
            <a:pPr marL="0" indent="0">
              <a:buNone/>
              <a:defRPr/>
            </a:pPr>
            <a:endParaRPr lang="en-US" altLang="ko-KR" sz="2500"/>
          </a:p>
          <a:p>
            <a:pPr>
              <a:defRPr/>
            </a:pPr>
            <a:r>
              <a:rPr lang="en-US" altLang="ko-KR" sz="2500"/>
              <a:t>3 Different Classes of street Signs: prohibitory, mandatory and danger </a:t>
            </a:r>
          </a:p>
          <a:p>
            <a:pPr>
              <a:defRPr/>
            </a:pPr>
            <a:endParaRPr lang="en-US" altLang="ko-KR" sz="2100"/>
          </a:p>
          <a:p>
            <a:pPr lvl="1">
              <a:defRPr/>
            </a:pPr>
            <a:endParaRPr lang="en-US" altLang="ko-KR" sz="2100"/>
          </a:p>
        </p:txBody>
      </p:sp>
      <p:sp>
        <p:nvSpPr>
          <p:cNvPr id="12" name="Textfeld 11"/>
          <p:cNvSpPr txBox="1"/>
          <p:nvPr/>
        </p:nvSpPr>
        <p:spPr>
          <a:xfrm>
            <a:off x="9523385" y="2852632"/>
            <a:ext cx="1438459" cy="409302"/>
          </a:xfrm>
          <a:prstGeom prst="rect">
            <a:avLst/>
          </a:prstGeom>
          <a:noFill/>
        </p:spPr>
        <p:txBody>
          <a:bodyPr wrap="square">
            <a:spAutoFit/>
          </a:bodyPr>
          <a:lstStyle/>
          <a:p>
            <a:pPr lvl="0">
              <a:defRPr/>
            </a:pPr>
            <a:r>
              <a:rPr lang="en-US" sz="2100"/>
              <a:t>prohibitory</a:t>
            </a:r>
          </a:p>
        </p:txBody>
      </p:sp>
      <p:sp>
        <p:nvSpPr>
          <p:cNvPr id="13" name="Textfeld 12"/>
          <p:cNvSpPr txBox="1"/>
          <p:nvPr/>
        </p:nvSpPr>
        <p:spPr>
          <a:xfrm>
            <a:off x="9555968" y="4608052"/>
            <a:ext cx="1405876" cy="408348"/>
          </a:xfrm>
          <a:prstGeom prst="rect">
            <a:avLst/>
          </a:prstGeom>
          <a:noFill/>
        </p:spPr>
        <p:txBody>
          <a:bodyPr wrap="none">
            <a:spAutoFit/>
          </a:bodyPr>
          <a:lstStyle/>
          <a:p>
            <a:pPr lvl="0">
              <a:defRPr/>
            </a:pPr>
            <a:r>
              <a:rPr lang="en-US" sz="2100"/>
              <a:t>mandatory</a:t>
            </a:r>
          </a:p>
        </p:txBody>
      </p:sp>
      <p:sp>
        <p:nvSpPr>
          <p:cNvPr id="14" name="Textfeld 13"/>
          <p:cNvSpPr txBox="1"/>
          <p:nvPr/>
        </p:nvSpPr>
        <p:spPr>
          <a:xfrm>
            <a:off x="9844906" y="6126163"/>
            <a:ext cx="966984" cy="413229"/>
          </a:xfrm>
          <a:prstGeom prst="rect">
            <a:avLst/>
          </a:prstGeom>
          <a:noFill/>
        </p:spPr>
        <p:txBody>
          <a:bodyPr wrap="square">
            <a:spAutoFit/>
          </a:bodyPr>
          <a:lstStyle/>
          <a:p>
            <a:pPr lvl="0">
              <a:defRPr/>
            </a:pPr>
            <a:r>
              <a:rPr lang="en-US" sz="2100"/>
              <a:t>danger</a:t>
            </a:r>
          </a:p>
        </p:txBody>
      </p:sp>
      <p:grpSp>
        <p:nvGrpSpPr>
          <p:cNvPr id="35" name="Gruppieren 34"/>
          <p:cNvGrpSpPr/>
          <p:nvPr/>
        </p:nvGrpSpPr>
        <p:grpSpPr>
          <a:xfrm>
            <a:off x="9074399" y="2076667"/>
            <a:ext cx="2369013" cy="775965"/>
            <a:chOff x="9407932" y="1155577"/>
            <a:chExt cx="2369013" cy="775965"/>
          </a:xfrm>
        </p:grpSpPr>
        <p:pic>
          <p:nvPicPr>
            <p:cNvPr id="16" name="Grafik 15" descr="Ein Bild, das Text, ClipArt enthält.  Automatisch generierte Beschreibung"/>
            <p:cNvPicPr>
              <a:picLocks noChangeAspect="1"/>
            </p:cNvPicPr>
            <p:nvPr/>
          </p:nvPicPr>
          <p:blipFill rotWithShape="1">
            <a:blip r:embed="rId3"/>
            <a:stretch>
              <a:fillRect/>
            </a:stretch>
          </p:blipFill>
          <p:spPr>
            <a:xfrm>
              <a:off x="11000980" y="1155577"/>
              <a:ext cx="775965" cy="775965"/>
            </a:xfrm>
            <a:prstGeom prst="rect">
              <a:avLst/>
            </a:prstGeom>
          </p:spPr>
        </p:pic>
        <p:pic>
          <p:nvPicPr>
            <p:cNvPr id="18" name="Grafik 17" descr="Ein Bild, das Text, ClipArt enthält.  Automatisch generierte Beschreibung"/>
            <p:cNvPicPr>
              <a:picLocks noChangeAspect="1"/>
            </p:cNvPicPr>
            <p:nvPr/>
          </p:nvPicPr>
          <p:blipFill rotWithShape="1">
            <a:blip r:embed="rId4"/>
            <a:stretch>
              <a:fillRect/>
            </a:stretch>
          </p:blipFill>
          <p:spPr>
            <a:xfrm>
              <a:off x="9407932" y="1155577"/>
              <a:ext cx="775965" cy="775965"/>
            </a:xfrm>
            <a:prstGeom prst="rect">
              <a:avLst/>
            </a:prstGeom>
          </p:spPr>
        </p:pic>
        <p:pic>
          <p:nvPicPr>
            <p:cNvPr id="20" name="Grafik 19" descr="Ein Bild, das Text, ClipArt enthält.  Automatisch generierte Beschreibung"/>
            <p:cNvPicPr>
              <a:picLocks noChangeAspect="1"/>
            </p:cNvPicPr>
            <p:nvPr/>
          </p:nvPicPr>
          <p:blipFill rotWithShape="1">
            <a:blip r:embed="rId5"/>
            <a:stretch>
              <a:fillRect/>
            </a:stretch>
          </p:blipFill>
          <p:spPr>
            <a:xfrm>
              <a:off x="10204456" y="1155577"/>
              <a:ext cx="775965" cy="775965"/>
            </a:xfrm>
            <a:prstGeom prst="rect">
              <a:avLst/>
            </a:prstGeom>
          </p:spPr>
        </p:pic>
      </p:grpSp>
      <p:grpSp>
        <p:nvGrpSpPr>
          <p:cNvPr id="34" name="Gruppieren 33"/>
          <p:cNvGrpSpPr/>
          <p:nvPr/>
        </p:nvGrpSpPr>
        <p:grpSpPr>
          <a:xfrm>
            <a:off x="9074399" y="3832087"/>
            <a:ext cx="2369013" cy="775965"/>
            <a:chOff x="9407317" y="2003711"/>
            <a:chExt cx="2369013" cy="775965"/>
          </a:xfrm>
        </p:grpSpPr>
        <p:pic>
          <p:nvPicPr>
            <p:cNvPr id="22" name="Grafik 21"/>
            <p:cNvPicPr>
              <a:picLocks noChangeAspect="1"/>
            </p:cNvPicPr>
            <p:nvPr/>
          </p:nvPicPr>
          <p:blipFill rotWithShape="1">
            <a:blip r:embed="rId6"/>
            <a:stretch>
              <a:fillRect/>
            </a:stretch>
          </p:blipFill>
          <p:spPr>
            <a:xfrm>
              <a:off x="11000365" y="2003711"/>
              <a:ext cx="775965" cy="775965"/>
            </a:xfrm>
            <a:prstGeom prst="rect">
              <a:avLst/>
            </a:prstGeom>
          </p:spPr>
        </p:pic>
        <p:pic>
          <p:nvPicPr>
            <p:cNvPr id="24" name="Grafik 23"/>
            <p:cNvPicPr>
              <a:picLocks noChangeAspect="1"/>
            </p:cNvPicPr>
            <p:nvPr/>
          </p:nvPicPr>
          <p:blipFill rotWithShape="1">
            <a:blip r:embed="rId7"/>
            <a:stretch>
              <a:fillRect/>
            </a:stretch>
          </p:blipFill>
          <p:spPr>
            <a:xfrm>
              <a:off x="10203842" y="2003711"/>
              <a:ext cx="775965" cy="775965"/>
            </a:xfrm>
            <a:prstGeom prst="rect">
              <a:avLst/>
            </a:prstGeom>
          </p:spPr>
        </p:pic>
        <p:pic>
          <p:nvPicPr>
            <p:cNvPr id="26" name="Grafik 25"/>
            <p:cNvPicPr>
              <a:picLocks noChangeAspect="1"/>
            </p:cNvPicPr>
            <p:nvPr/>
          </p:nvPicPr>
          <p:blipFill rotWithShape="1">
            <a:blip r:embed="rId8"/>
            <a:stretch>
              <a:fillRect/>
            </a:stretch>
          </p:blipFill>
          <p:spPr>
            <a:xfrm>
              <a:off x="9407317" y="2003711"/>
              <a:ext cx="775965" cy="775965"/>
            </a:xfrm>
            <a:prstGeom prst="rect">
              <a:avLst/>
            </a:prstGeom>
          </p:spPr>
        </p:pic>
      </p:grpSp>
      <p:grpSp>
        <p:nvGrpSpPr>
          <p:cNvPr id="33" name="Gruppieren 32"/>
          <p:cNvGrpSpPr/>
          <p:nvPr/>
        </p:nvGrpSpPr>
        <p:grpSpPr>
          <a:xfrm>
            <a:off x="9074399" y="5433451"/>
            <a:ext cx="2507998" cy="692712"/>
            <a:chOff x="9332679" y="2820191"/>
            <a:chExt cx="2507998" cy="692712"/>
          </a:xfrm>
        </p:grpSpPr>
        <p:pic>
          <p:nvPicPr>
            <p:cNvPr id="28" name="Grafik 27" descr="Ein Bild, das Text, Schild, draußen, ClipArt enthält.  Automatisch generierte Beschreibung"/>
            <p:cNvPicPr>
              <a:picLocks noChangeAspect="1"/>
            </p:cNvPicPr>
            <p:nvPr/>
          </p:nvPicPr>
          <p:blipFill rotWithShape="1">
            <a:blip r:embed="rId9"/>
            <a:stretch>
              <a:fillRect/>
            </a:stretch>
          </p:blipFill>
          <p:spPr>
            <a:xfrm>
              <a:off x="11049006" y="2820191"/>
              <a:ext cx="791671" cy="692712"/>
            </a:xfrm>
            <a:prstGeom prst="rect">
              <a:avLst/>
            </a:prstGeom>
          </p:spPr>
        </p:pic>
        <p:pic>
          <p:nvPicPr>
            <p:cNvPr id="30" name="Grafik 29" descr="Ein Bild, das Text, Schild, ClipArt, draußen enthält.  Automatisch generierte Beschreibung"/>
            <p:cNvPicPr>
              <a:picLocks noChangeAspect="1"/>
            </p:cNvPicPr>
            <p:nvPr/>
          </p:nvPicPr>
          <p:blipFill rotWithShape="1">
            <a:blip r:embed="rId10"/>
            <a:stretch>
              <a:fillRect/>
            </a:stretch>
          </p:blipFill>
          <p:spPr>
            <a:xfrm>
              <a:off x="9332679" y="2820191"/>
              <a:ext cx="791671" cy="692712"/>
            </a:xfrm>
            <a:prstGeom prst="rect">
              <a:avLst/>
            </a:prstGeom>
          </p:spPr>
        </p:pic>
        <p:pic>
          <p:nvPicPr>
            <p:cNvPr id="32" name="Grafik 31" descr="Ein Bild, das Text, Schild, draußen, ClipArt enthält.  Automatisch generierte Beschreibung"/>
            <p:cNvPicPr>
              <a:picLocks noChangeAspect="1"/>
            </p:cNvPicPr>
            <p:nvPr/>
          </p:nvPicPr>
          <p:blipFill rotWithShape="1">
            <a:blip r:embed="rId11"/>
            <a:stretch>
              <a:fillRect/>
            </a:stretch>
          </p:blipFill>
          <p:spPr>
            <a:xfrm>
              <a:off x="10188136" y="2820191"/>
              <a:ext cx="791671" cy="692712"/>
            </a:xfrm>
            <a:prstGeom prst="rect">
              <a:avLst/>
            </a:prstGeom>
          </p:spPr>
        </p:pic>
      </p:grpSp>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12">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649332" cy="4525963"/>
          </a:xfrm>
        </p:spPr>
        <p:txBody>
          <a:bodyPr>
            <a:normAutofit/>
          </a:bodyPr>
          <a:lstStyle/>
          <a:p>
            <a:pPr>
              <a:defRPr/>
            </a:pPr>
            <a:r>
              <a:rPr lang="en-US" altLang="ko-KR" sz="2500"/>
              <a:t>Data is being labeled by manually drawing boundary boxes around the street signs and assigning the class</a:t>
            </a:r>
          </a:p>
          <a:p>
            <a:pPr lvl="1">
              <a:defRPr/>
            </a:pPr>
            <a:r>
              <a:rPr lang="en-US" altLang="ko-KR" sz="2100"/>
              <a:t>Box coordinates and class is saved into a .txt file</a:t>
            </a:r>
          </a:p>
          <a:p>
            <a:pPr lvl="1">
              <a:defRPr/>
            </a:pPr>
            <a:endParaRPr lang="en-US" altLang="ko-KR" sz="2000"/>
          </a:p>
          <a:p>
            <a:pPr lvl="1">
              <a:defRPr/>
            </a:pPr>
            <a:endParaRPr lang="en-US" altLang="ko-KR" sz="2000"/>
          </a:p>
          <a:p>
            <a:pPr>
              <a:defRPr/>
            </a:pPr>
            <a:r>
              <a:rPr lang="en-US" altLang="ko-KR" sz="2500"/>
              <a:t>Two datasets:</a:t>
            </a:r>
          </a:p>
          <a:p>
            <a:pPr lvl="1">
              <a:defRPr/>
            </a:pPr>
            <a:r>
              <a:rPr lang="en-US" altLang="ko-KR" sz="2100"/>
              <a:t>First Dataset was provided by Digital Systems Lab of Hanyang University: 500 pictures</a:t>
            </a:r>
          </a:p>
          <a:p>
            <a:pPr lvl="1">
              <a:defRPr/>
            </a:pPr>
            <a:r>
              <a:rPr lang="en-US" altLang="ko-KR" sz="2100"/>
              <a:t>Second Dataset taken from driving video on YouTube: 500 pictures</a:t>
            </a:r>
          </a:p>
          <a:p>
            <a:pPr lvl="1">
              <a:defRPr/>
            </a:pPr>
            <a:endParaRPr lang="en-US" altLang="ko-KR" sz="2100"/>
          </a:p>
        </p:txBody>
      </p:sp>
      <p:sp>
        <p:nvSpPr>
          <p:cNvPr id="36" name="Textfeld 35"/>
          <p:cNvSpPr txBox="1"/>
          <p:nvPr/>
        </p:nvSpPr>
        <p:spPr>
          <a:xfrm>
            <a:off x="9587595" y="4982497"/>
            <a:ext cx="1061506" cy="406275"/>
          </a:xfrm>
          <a:prstGeom prst="rect">
            <a:avLst/>
          </a:prstGeom>
          <a:noFill/>
        </p:spPr>
        <p:txBody>
          <a:bodyPr wrap="none">
            <a:spAutoFit/>
          </a:bodyPr>
          <a:lstStyle/>
          <a:p>
            <a:pPr lvl="0">
              <a:defRPr/>
            </a:pPr>
            <a:r>
              <a:rPr lang="en-US" sz="2100"/>
              <a:t>labeling</a:t>
            </a:r>
          </a:p>
        </p:txBody>
      </p:sp>
      <p:pic>
        <p:nvPicPr>
          <p:cNvPr id="38" name="Grafik 37"/>
          <p:cNvPicPr>
            <a:picLocks noChangeAspect="1"/>
          </p:cNvPicPr>
          <p:nvPr/>
        </p:nvPicPr>
        <p:blipFill rotWithShape="1">
          <a:blip r:embed="rId3"/>
          <a:stretch>
            <a:fillRect/>
          </a:stretch>
        </p:blipFill>
        <p:spPr>
          <a:xfrm>
            <a:off x="8654297" y="2879640"/>
            <a:ext cx="2928100" cy="1967082"/>
          </a:xfrm>
          <a:prstGeom prst="rect">
            <a:avLst/>
          </a:prstGeom>
        </p:spPr>
      </p:pic>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pic>
        <p:nvPicPr>
          <p:cNvPr id="4" name="그림 3"/>
          <p:cNvPicPr>
            <a:picLocks noChangeAspect="1"/>
          </p:cNvPicPr>
          <p:nvPr/>
        </p:nvPicPr>
        <p:blipFill rotWithShape="1">
          <a:blip r:embed="rId3"/>
          <a:stretch>
            <a:fillRect/>
          </a:stretch>
        </p:blipFill>
        <p:spPr>
          <a:xfrm>
            <a:off x="1429941" y="1417638"/>
            <a:ext cx="9332117" cy="5233016"/>
          </a:xfrm>
          <a:prstGeom prst="rect">
            <a:avLst/>
          </a:prstGeom>
        </p:spPr>
      </p:pic>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5. Implementation</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내용 개체 틀 2"/>
          <p:cNvSpPr>
            <a:spLocks noGrp="1"/>
          </p:cNvSpPr>
          <p:nvPr>
            <p:ph idx="1"/>
          </p:nvPr>
        </p:nvSpPr>
        <p:spPr>
          <a:xfrm>
            <a:off x="609599" y="1600200"/>
            <a:ext cx="10972798" cy="4525963"/>
          </a:xfrm>
        </p:spPr>
        <p:txBody>
          <a:bodyPr/>
          <a:lstStyle/>
          <a:p>
            <a:pPr marL="342900" indent="-342900">
              <a:defRPr/>
            </a:pPr>
            <a:r>
              <a:rPr lang="en-US" altLang="ko-KR" sz="2800" dirty="0"/>
              <a:t>Implemented on </a:t>
            </a:r>
            <a:r>
              <a:rPr lang="en-US" altLang="ko-KR" sz="2800" dirty="0" err="1"/>
              <a:t>Colab</a:t>
            </a:r>
            <a:endParaRPr lang="en-US" altLang="ko-KR" sz="2800" dirty="0"/>
          </a:p>
          <a:p>
            <a:pPr marL="342900" indent="-342900">
              <a:defRPr/>
            </a:pPr>
            <a:r>
              <a:rPr lang="en-US" altLang="ko-KR" sz="2800" dirty="0"/>
              <a:t>YOLO v4-darknet (tiny)</a:t>
            </a:r>
          </a:p>
          <a:p>
            <a:pPr marL="342900" indent="-342900">
              <a:defRPr/>
            </a:pPr>
            <a:r>
              <a:rPr lang="en-US" altLang="ko-KR" sz="2800" dirty="0"/>
              <a:t>Why YOLOv4? =&gt; Good tutorial, better accuracy than v3</a:t>
            </a:r>
          </a:p>
          <a:p>
            <a:pPr>
              <a:defRPr/>
            </a:pPr>
            <a:r>
              <a:rPr lang="en-US" altLang="ko-KR" sz="2800" dirty="0"/>
              <a:t>Original YOLO is very heavy =&gt; Too much time and resource </a:t>
            </a:r>
          </a:p>
          <a:p>
            <a:pPr marL="342900" indent="-342900">
              <a:defRPr/>
            </a:pPr>
            <a:r>
              <a:rPr lang="en-US" altLang="ko-KR" sz="2800" dirty="0"/>
              <a:t>Code from </a:t>
            </a:r>
            <a:r>
              <a:rPr lang="en-US" altLang="ko-KR" sz="2800" dirty="0">
                <a:hlinkClick r:id="rId4"/>
              </a:rPr>
              <a:t>https://github.com/AlexeyAB/darknet</a:t>
            </a:r>
            <a:r>
              <a:rPr lang="en-US" altLang="ko-KR" sz="2800" dirty="0"/>
              <a:t> </a:t>
            </a:r>
          </a:p>
          <a:p>
            <a:pPr marL="342900" indent="-342900">
              <a:defRPr/>
            </a:pPr>
            <a:r>
              <a:rPr lang="en-US" altLang="ko-KR" sz="2800" dirty="0">
                <a:hlinkClick r:id="rId5"/>
              </a:rPr>
              <a:t>https://colab.research.google.com/drive/1P1oZOUD8tj3pmvPFlPreW_XwQqjEUgu5?usp=sharing</a:t>
            </a:r>
            <a:endParaRPr lang="en-US" altLang="ko-KR" sz="2800" dirty="0"/>
          </a:p>
          <a:p>
            <a:pPr marL="342900" indent="-342900">
              <a:defRPr/>
            </a:pPr>
            <a:endParaRPr lang="en-US" altLang="ko-KR"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dirty="0"/>
              <a:t>2 different experiments, to see the difference of accuracy</a:t>
            </a:r>
          </a:p>
          <a:p>
            <a:pPr marL="0" lvl="0" indent="0">
              <a:buNone/>
              <a:defRPr/>
            </a:pPr>
            <a:r>
              <a:rPr lang="ko-KR" altLang="en-US" dirty="0"/>
              <a:t>①</a:t>
            </a:r>
            <a:r>
              <a:rPr lang="en-US" altLang="ko-KR" dirty="0"/>
              <a:t> First with 500 data, and 1500 iteration</a:t>
            </a:r>
          </a:p>
          <a:p>
            <a:pPr marL="0" lvl="0" indent="0">
              <a:buNone/>
              <a:defRPr/>
            </a:pPr>
            <a:r>
              <a:rPr lang="ko-KR" altLang="en-US" dirty="0"/>
              <a:t>②</a:t>
            </a:r>
            <a:r>
              <a:rPr lang="en-US" altLang="ko-KR" dirty="0"/>
              <a:t> Second with 1000 data, 3000 iteration</a:t>
            </a:r>
          </a:p>
        </p:txBody>
      </p:sp>
      <p:pic>
        <p:nvPicPr>
          <p:cNvPr id="38" name="오디오 37">
            <a:hlinkClick r:id="" action="ppaction://media"/>
            <a:extLst>
              <a:ext uri="{FF2B5EF4-FFF2-40B4-BE49-F238E27FC236}">
                <a16:creationId xmlns:a16="http://schemas.microsoft.com/office/drawing/2014/main" id="{DD897E37-770B-345A-C732-2F2B64847D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cSld>
  <p:clrMapOvr>
    <a:masterClrMapping/>
  </p:clrMapOvr>
  <p:transition advTm="199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dirty="0"/>
              <a:t>6. Result (Ap, </a:t>
            </a:r>
            <a:r>
              <a:rPr lang="en-US" altLang="ko-KR" dirty="0" err="1"/>
              <a:t>Tp</a:t>
            </a:r>
            <a:r>
              <a:rPr lang="en-US" altLang="ko-KR" dirty="0"/>
              <a:t>, </a:t>
            </a:r>
            <a:r>
              <a:rPr lang="en-US" altLang="ko-KR" dirty="0" err="1"/>
              <a:t>Fp</a:t>
            </a:r>
            <a:r>
              <a:rPr lang="en-US" altLang="ko-KR" dirty="0"/>
              <a: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26" name="Picture 2" descr="머신러닝에서 사용되는 평가지표 - gaussian37"/>
          <p:cNvPicPr>
            <a:picLocks noChangeAspect="1" noChangeArrowheads="1"/>
          </p:cNvPicPr>
          <p:nvPr/>
        </p:nvPicPr>
        <p:blipFill rotWithShape="1">
          <a:blip r:embed="rId7"/>
          <a:srcRect/>
          <a:stretch>
            <a:fillRect/>
          </a:stretch>
        </p:blipFill>
        <p:spPr>
          <a:xfrm>
            <a:off x="609599" y="1688389"/>
            <a:ext cx="5200892" cy="2683794"/>
          </a:xfrm>
          <a:prstGeom prst="rect">
            <a:avLst/>
          </a:prstGeom>
          <a:noFill/>
        </p:spPr>
      </p:pic>
      <p:pic>
        <p:nvPicPr>
          <p:cNvPr id="3" name="Picture 2" descr="Object Detection] mAP(mean Average Precision)을 이해하고 파이토치로 구현하기">
            <a:extLst>
              <a:ext uri="{FF2B5EF4-FFF2-40B4-BE49-F238E27FC236}">
                <a16:creationId xmlns:a16="http://schemas.microsoft.com/office/drawing/2014/main" id="{412BDE3E-725E-87F5-B229-BCB87DCDDB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35" y="4642935"/>
            <a:ext cx="6217992" cy="166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DEFD931-2369-F8AB-E965-962D04E1F6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6387" y="1899677"/>
            <a:ext cx="5467865" cy="41037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오디오 1035">
            <a:hlinkClick r:id="" action="ppaction://media"/>
            <a:extLst>
              <a:ext uri="{FF2B5EF4-FFF2-40B4-BE49-F238E27FC236}">
                <a16:creationId xmlns:a16="http://schemas.microsoft.com/office/drawing/2014/main" id="{08D3E6AA-BAFF-6B8D-66A0-07BE9693E490}"/>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1947" t="-125896" r="-261947" b="-125896"/>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1384046204"/>
      </p:ext>
    </p:extLst>
  </p:cSld>
  <p:clrMapOvr>
    <a:masterClrMapping/>
  </p:clrMapOvr>
  <p:transition advTm="557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 name="내용 개체 틀 3"/>
          <p:cNvSpPr>
            <a:spLocks noGrp="1"/>
          </p:cNvSpPr>
          <p:nvPr>
            <p:ph idx="1"/>
          </p:nvPr>
        </p:nvSpPr>
        <p:spPr/>
        <p:txBody>
          <a:bodyPr/>
          <a:lstStyle/>
          <a:p>
            <a:pPr marL="0" lvl="0" indent="0">
              <a:buNone/>
              <a:defRPr/>
            </a:pPr>
            <a:r>
              <a:rPr lang="ko-KR" altLang="en-US"/>
              <a:t>①</a:t>
            </a:r>
            <a:r>
              <a:rPr lang="en-US" altLang="ko-KR"/>
              <a:t> 500 data with 1500 iteration</a:t>
            </a:r>
          </a:p>
        </p:txBody>
      </p:sp>
      <p:pic>
        <p:nvPicPr>
          <p:cNvPr id="10" name="그림 9"/>
          <p:cNvPicPr>
            <a:picLocks noChangeAspect="1"/>
          </p:cNvPicPr>
          <p:nvPr/>
        </p:nvPicPr>
        <p:blipFill rotWithShape="1">
          <a:blip r:embed="rId6"/>
          <a:srcRect l="5000" t="52820" r="53040" b="39130"/>
          <a:stretch>
            <a:fillRect/>
          </a:stretch>
        </p:blipFill>
        <p:spPr>
          <a:xfrm>
            <a:off x="173789" y="2583571"/>
            <a:ext cx="11844418" cy="1277619"/>
          </a:xfrm>
          <a:prstGeom prst="rect">
            <a:avLst/>
          </a:prstGeom>
        </p:spPr>
      </p:pic>
      <p:pic>
        <p:nvPicPr>
          <p:cNvPr id="1086" name="오디오 1085">
            <a:hlinkClick r:id="" action="ppaction://media"/>
            <a:extLst>
              <a:ext uri="{FF2B5EF4-FFF2-40B4-BE49-F238E27FC236}">
                <a16:creationId xmlns:a16="http://schemas.microsoft.com/office/drawing/2014/main" id="{70D05F3B-26F9-C4FC-80C8-BB3D5CA9C3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0175" y="6226175"/>
            <a:ext cx="487363" cy="487363"/>
          </a:xfrm>
          <a:prstGeom prst="rect">
            <a:avLst/>
          </a:prstGeom>
        </p:spPr>
      </p:pic>
    </p:spTree>
  </p:cSld>
  <p:clrMapOvr>
    <a:masterClrMapping/>
  </p:clrMapOvr>
  <p:transition advTm="146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8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t>Content</a:t>
            </a:r>
          </a:p>
        </p:txBody>
      </p:sp>
      <p:sp>
        <p:nvSpPr>
          <p:cNvPr id="3" name="내용 개체 틀 2"/>
          <p:cNvSpPr>
            <a:spLocks noGrp="1"/>
          </p:cNvSpPr>
          <p:nvPr>
            <p:ph idx="1"/>
          </p:nvPr>
        </p:nvSpPr>
        <p:spPr/>
        <p:txBody>
          <a:bodyPr>
            <a:normAutofit/>
          </a:bodyPr>
          <a:lstStyle/>
          <a:p>
            <a:pPr marL="592000" indent="-592000">
              <a:buAutoNum type="arabicPeriod"/>
              <a:defRPr/>
            </a:pPr>
            <a:r>
              <a:rPr lang="en-US" altLang="ko-KR" dirty="0"/>
              <a:t>Project introduction </a:t>
            </a:r>
          </a:p>
          <a:p>
            <a:pPr marL="592000" indent="-592000">
              <a:buAutoNum type="arabicPeriod"/>
              <a:defRPr/>
            </a:pPr>
            <a:r>
              <a:rPr lang="en-US" altLang="ko-KR" dirty="0"/>
              <a:t>What is YOLO? </a:t>
            </a:r>
          </a:p>
          <a:p>
            <a:pPr marL="592000" indent="-592000">
              <a:buAutoNum type="arabicPeriod"/>
              <a:defRPr/>
            </a:pPr>
            <a:r>
              <a:rPr lang="en-US" altLang="ko-KR" dirty="0"/>
              <a:t>Reference Paper</a:t>
            </a:r>
          </a:p>
          <a:p>
            <a:pPr marL="592000" indent="-592000">
              <a:buAutoNum type="arabicPeriod"/>
              <a:defRPr/>
            </a:pPr>
            <a:r>
              <a:rPr lang="en-US" altLang="ko-KR" dirty="0"/>
              <a:t>Data labeling </a:t>
            </a:r>
          </a:p>
          <a:p>
            <a:pPr marL="592000" indent="-592000">
              <a:buAutoNum type="arabicPeriod"/>
              <a:defRPr/>
            </a:pPr>
            <a:r>
              <a:rPr lang="en-US" altLang="ko-KR" dirty="0"/>
              <a:t>Implementation </a:t>
            </a:r>
          </a:p>
          <a:p>
            <a:pPr marL="592000" indent="-592000">
              <a:buAutoNum type="arabicPeriod"/>
              <a:defRPr/>
            </a:pPr>
            <a:r>
              <a:rPr lang="en-US" altLang="ko-KR" dirty="0"/>
              <a:t>Result </a:t>
            </a:r>
          </a:p>
          <a:p>
            <a:pPr marL="592000" indent="-592000">
              <a:buAutoNum type="arabicPeriod"/>
              <a:defRPr/>
            </a:pPr>
            <a:endParaRPr lang="en-US" altLang="ko-KR" dirty="0"/>
          </a:p>
          <a:p>
            <a:pPr marL="592000" indent="-592000">
              <a:buAutoNum type="arabicPeriod"/>
              <a:defRPr/>
            </a:pPr>
            <a:endParaRPr lang="en-US" altLang="ko-KR" dirty="0"/>
          </a:p>
          <a:p>
            <a:pPr marL="592000" indent="-592000">
              <a:buAutoNum type="arabicPeriod"/>
              <a:defRPr/>
            </a:pPr>
            <a:endParaRPr lang="en-US" altLang="ko-KR" dirty="0"/>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 name="오디오 9">
            <a:hlinkClick r:id="" action="ppaction://media"/>
            <a:extLst>
              <a:ext uri="{FF2B5EF4-FFF2-40B4-BE49-F238E27FC236}">
                <a16:creationId xmlns:a16="http://schemas.microsoft.com/office/drawing/2014/main" id="{AF82027D-3170-589D-C7F2-477E1A7244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155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First experiment tested on images</a:t>
            </a:r>
          </a:p>
          <a:p>
            <a:pPr lvl="0">
              <a:defRPr/>
            </a:pPr>
            <a:r>
              <a:rPr lang="en-US" altLang="ko-KR"/>
              <a:t>Because of low accuracy, tested with Threshold 0.1 </a:t>
            </a:r>
            <a:endParaRPr lang="ko-KR" altLang="en-US"/>
          </a:p>
        </p:txBody>
      </p:sp>
      <p:pic>
        <p:nvPicPr>
          <p:cNvPr id="3" name="Picture 2"/>
          <p:cNvPicPr>
            <a:picLocks noChangeAspect="1" noChangeArrowheads="1"/>
          </p:cNvPicPr>
          <p:nvPr/>
        </p:nvPicPr>
        <p:blipFill rotWithShape="1">
          <a:blip r:embed="rId6"/>
          <a:srcRect/>
          <a:stretch>
            <a:fillRect/>
          </a:stretch>
        </p:blipFill>
        <p:spPr>
          <a:xfrm>
            <a:off x="609599" y="2794808"/>
            <a:ext cx="2865178" cy="3788554"/>
          </a:xfrm>
          <a:prstGeom prst="rect">
            <a:avLst/>
          </a:prstGeom>
          <a:noFill/>
        </p:spPr>
      </p:pic>
      <p:pic>
        <p:nvPicPr>
          <p:cNvPr id="4" name="그림 3" descr="텍스트, 하늘, 도로, 실외이(가) 표시된 사진  자동 생성된 설명"/>
          <p:cNvPicPr>
            <a:picLocks noChangeAspect="1"/>
          </p:cNvPicPr>
          <p:nvPr/>
        </p:nvPicPr>
        <p:blipFill rotWithShape="1">
          <a:blip r:embed="rId7"/>
          <a:stretch>
            <a:fillRect/>
          </a:stretch>
        </p:blipFill>
        <p:spPr>
          <a:xfrm>
            <a:off x="3723231" y="2809186"/>
            <a:ext cx="7859166" cy="3774176"/>
          </a:xfrm>
          <a:prstGeom prst="rect">
            <a:avLst/>
          </a:prstGeom>
        </p:spPr>
      </p:pic>
      <p:pic>
        <p:nvPicPr>
          <p:cNvPr id="46" name="오디오 45">
            <a:hlinkClick r:id="" action="ppaction://media"/>
            <a:extLst>
              <a:ext uri="{FF2B5EF4-FFF2-40B4-BE49-F238E27FC236}">
                <a16:creationId xmlns:a16="http://schemas.microsoft.com/office/drawing/2014/main" id="{938A74FB-49EF-2D62-EB2A-96B0ADB53A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0175" y="6226175"/>
            <a:ext cx="487363" cy="487363"/>
          </a:xfrm>
          <a:prstGeom prst="rect">
            <a:avLst/>
          </a:prstGeom>
        </p:spPr>
      </p:pic>
    </p:spTree>
  </p:cSld>
  <p:clrMapOvr>
    <a:masterClrMapping/>
  </p:clrMapOvr>
  <p:transition advTm="262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Very bad accuracy =&gt; Try with more data and training!</a:t>
            </a:r>
            <a:endParaRPr lang="ko-KR" altLang="en-US"/>
          </a:p>
        </p:txBody>
      </p:sp>
      <p:pic>
        <p:nvPicPr>
          <p:cNvPr id="10" name="Picture 2"/>
          <p:cNvPicPr>
            <a:picLocks noChangeAspect="1" noChangeArrowheads="1"/>
          </p:cNvPicPr>
          <p:nvPr/>
        </p:nvPicPr>
        <p:blipFill rotWithShape="1">
          <a:blip r:embed="rId6"/>
          <a:srcRect/>
          <a:stretch>
            <a:fillRect/>
          </a:stretch>
        </p:blipFill>
        <p:spPr>
          <a:xfrm>
            <a:off x="609599" y="2158500"/>
            <a:ext cx="9444106" cy="4424862"/>
          </a:xfrm>
          <a:prstGeom prst="rect">
            <a:avLst/>
          </a:prstGeom>
          <a:noFill/>
        </p:spPr>
      </p:pic>
      <p:pic>
        <p:nvPicPr>
          <p:cNvPr id="30" name="오디오 29">
            <a:hlinkClick r:id="" action="ppaction://media"/>
            <a:extLst>
              <a:ext uri="{FF2B5EF4-FFF2-40B4-BE49-F238E27FC236}">
                <a16:creationId xmlns:a16="http://schemas.microsoft.com/office/drawing/2014/main" id="{23747BBD-0FDF-CCD0-75ED-686DDC121D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0175" y="6226175"/>
            <a:ext cx="487363" cy="487363"/>
          </a:xfrm>
          <a:prstGeom prst="rect">
            <a:avLst/>
          </a:prstGeom>
        </p:spPr>
      </p:pic>
    </p:spTree>
  </p:cSld>
  <p:clrMapOvr>
    <a:masterClrMapping/>
  </p:clrMapOvr>
  <p:transition advTm="153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marL="0" lvl="0" indent="0">
              <a:buNone/>
              <a:defRPr/>
            </a:pPr>
            <a:r>
              <a:rPr lang="ko-KR" altLang="en-US" dirty="0"/>
              <a:t>②</a:t>
            </a:r>
            <a:r>
              <a:rPr lang="en-US" altLang="ko-KR" dirty="0"/>
              <a:t> 1000 data with 3000 iteration  </a:t>
            </a:r>
          </a:p>
          <a:p>
            <a:pPr marL="0" lvl="0" indent="0">
              <a:buNone/>
              <a:defRPr/>
            </a:pPr>
            <a:r>
              <a:rPr lang="en-US" altLang="ko-KR" dirty="0"/>
              <a:t>- Danger sign : High accuracy, but less data than prohibitory and mandatory</a:t>
            </a:r>
          </a:p>
        </p:txBody>
      </p:sp>
      <p:pic>
        <p:nvPicPr>
          <p:cNvPr id="4" name="그림 3"/>
          <p:cNvPicPr>
            <a:picLocks noChangeAspect="1"/>
          </p:cNvPicPr>
          <p:nvPr/>
        </p:nvPicPr>
        <p:blipFill rotWithShape="1">
          <a:blip r:embed="rId6"/>
          <a:srcRect l="4080" t="55530" r="54150" b="36540"/>
          <a:stretch>
            <a:fillRect/>
          </a:stretch>
        </p:blipFill>
        <p:spPr>
          <a:xfrm>
            <a:off x="19281" y="3617089"/>
            <a:ext cx="12153434" cy="1298205"/>
          </a:xfrm>
          <a:prstGeom prst="rect">
            <a:avLst/>
          </a:prstGeom>
        </p:spPr>
      </p:pic>
      <p:pic>
        <p:nvPicPr>
          <p:cNvPr id="37" name="오디오 36">
            <a:hlinkClick r:id="" action="ppaction://media"/>
            <a:extLst>
              <a:ext uri="{FF2B5EF4-FFF2-40B4-BE49-F238E27FC236}">
                <a16:creationId xmlns:a16="http://schemas.microsoft.com/office/drawing/2014/main" id="{79A0C7B8-2D3D-86B6-441B-B2EF9821E21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cSld>
  <p:clrMapOvr>
    <a:masterClrMapping/>
  </p:clrMapOvr>
  <p:transition advTm="194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Second experiment tested on images</a:t>
            </a:r>
          </a:p>
          <a:p>
            <a:pPr lvl="0">
              <a:defRPr/>
            </a:pPr>
            <a:r>
              <a:rPr lang="en-US" altLang="ko-KR"/>
              <a:t>Tested with Threshold 0.1 to check accuracy of each class</a:t>
            </a:r>
            <a:endParaRPr lang="ko-KR" altLang="en-US"/>
          </a:p>
        </p:txBody>
      </p:sp>
      <p:pic>
        <p:nvPicPr>
          <p:cNvPr id="2050" name="Picture 2"/>
          <p:cNvPicPr>
            <a:picLocks noChangeAspect="1" noChangeArrowheads="1"/>
          </p:cNvPicPr>
          <p:nvPr/>
        </p:nvPicPr>
        <p:blipFill rotWithShape="1">
          <a:blip r:embed="rId6"/>
          <a:srcRect/>
          <a:stretch>
            <a:fillRect/>
          </a:stretch>
        </p:blipFill>
        <p:spPr>
          <a:xfrm>
            <a:off x="1027218" y="2801032"/>
            <a:ext cx="2898088" cy="3832070"/>
          </a:xfrm>
          <a:prstGeom prst="rect">
            <a:avLst/>
          </a:prstGeom>
          <a:noFill/>
        </p:spPr>
      </p:pic>
      <p:pic>
        <p:nvPicPr>
          <p:cNvPr id="2052" name="Picture 4"/>
          <p:cNvPicPr>
            <a:picLocks noChangeAspect="1" noChangeArrowheads="1"/>
          </p:cNvPicPr>
          <p:nvPr/>
        </p:nvPicPr>
        <p:blipFill rotWithShape="1">
          <a:blip r:embed="rId7"/>
          <a:srcRect/>
          <a:stretch>
            <a:fillRect/>
          </a:stretch>
        </p:blipFill>
        <p:spPr>
          <a:xfrm>
            <a:off x="4319345" y="2801032"/>
            <a:ext cx="5136559" cy="3879359"/>
          </a:xfrm>
          <a:prstGeom prst="rect">
            <a:avLst/>
          </a:prstGeom>
          <a:noFill/>
        </p:spPr>
      </p:pic>
      <p:pic>
        <p:nvPicPr>
          <p:cNvPr id="2065" name="오디오 2064">
            <a:hlinkClick r:id="" action="ppaction://media"/>
            <a:extLst>
              <a:ext uri="{FF2B5EF4-FFF2-40B4-BE49-F238E27FC236}">
                <a16:creationId xmlns:a16="http://schemas.microsoft.com/office/drawing/2014/main" id="{EEC904A3-C901-84F0-6027-4ED1A2CD639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1947" t="-125896" r="-261947" b="-125896"/>
          <a:stretch>
            <a:fillRect/>
          </a:stretch>
        </p:blipFill>
        <p:spPr>
          <a:xfrm>
            <a:off x="9147683" y="5143500"/>
            <a:ext cx="3040633" cy="1714500"/>
          </a:xfrm>
          <a:prstGeom prst="rect">
            <a:avLst/>
          </a:prstGeom>
        </p:spPr>
      </p:pic>
    </p:spTree>
  </p:cSld>
  <p:clrMapOvr>
    <a:masterClrMapping/>
  </p:clrMapOvr>
  <p:transition advTm="272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6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Good accuracy on some test images</a:t>
            </a:r>
          </a:p>
          <a:p>
            <a:pPr lvl="0">
              <a:defRPr/>
            </a:pPr>
            <a:r>
              <a:rPr lang="en-US" altLang="ko-KR"/>
              <a:t>This image is perfect with threshold 0.5</a:t>
            </a:r>
            <a:endParaRPr lang="ko-KR" altLang="en-US"/>
          </a:p>
        </p:txBody>
      </p:sp>
      <p:pic>
        <p:nvPicPr>
          <p:cNvPr id="3078" name="Picture 6"/>
          <p:cNvPicPr>
            <a:picLocks noChangeAspect="1" noChangeArrowheads="1"/>
          </p:cNvPicPr>
          <p:nvPr/>
        </p:nvPicPr>
        <p:blipFill rotWithShape="1">
          <a:blip r:embed="rId6"/>
          <a:srcRect b="12150"/>
          <a:stretch>
            <a:fillRect/>
          </a:stretch>
        </p:blipFill>
        <p:spPr>
          <a:xfrm>
            <a:off x="820844" y="2776117"/>
            <a:ext cx="9209327" cy="3790449"/>
          </a:xfrm>
          <a:prstGeom prst="rect">
            <a:avLst/>
          </a:prstGeom>
          <a:noFill/>
        </p:spPr>
      </p:pic>
      <p:pic>
        <p:nvPicPr>
          <p:cNvPr id="3074" name="오디오 3073">
            <a:hlinkClick r:id="" action="ppaction://media"/>
            <a:extLst>
              <a:ext uri="{FF2B5EF4-FFF2-40B4-BE49-F238E27FC236}">
                <a16:creationId xmlns:a16="http://schemas.microsoft.com/office/drawing/2014/main" id="{94F13F30-F6C4-4CA0-977B-A250A13D214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cSld>
  <p:clrMapOvr>
    <a:masterClrMapping/>
  </p:clrMapOvr>
  <p:transition advTm="247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7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dirty="0"/>
              <a:t>Analysis &amp; Improvement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dirty="0"/>
              <a:t>Cannot perfectly trust accuracy, the number of data is important. Ex.) Danger signs</a:t>
            </a:r>
          </a:p>
          <a:p>
            <a:pPr lvl="0">
              <a:defRPr/>
            </a:pPr>
            <a:r>
              <a:rPr lang="en-US" altLang="ko-KR" dirty="0"/>
              <a:t>Grouped signs into 3 big classes -&gt; Signs are circle, so detects other things that are circle.</a:t>
            </a:r>
          </a:p>
          <a:p>
            <a:pPr lvl="0">
              <a:defRPr/>
            </a:pPr>
            <a:r>
              <a:rPr lang="en-US" altLang="ko-KR" dirty="0"/>
              <a:t>Increase of data and more iteration results to higher accuracy. If had more time, could add more data.</a:t>
            </a:r>
          </a:p>
          <a:p>
            <a:pPr lvl="0">
              <a:defRPr/>
            </a:pPr>
            <a:endParaRPr lang="en-US" altLang="ko-KR" sz="3600" dirty="0"/>
          </a:p>
        </p:txBody>
      </p:sp>
    </p:spTree>
    <p:extLst>
      <p:ext uri="{BB962C8B-B14F-4D97-AF65-F5344CB8AC3E}">
        <p14:creationId xmlns:p14="http://schemas.microsoft.com/office/powerpoint/2010/main" val="117495444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Sources</a:t>
            </a:r>
          </a:p>
        </p:txBody>
      </p:sp>
      <p:sp>
        <p:nvSpPr>
          <p:cNvPr id="3" name="내용 개체 틀 2"/>
          <p:cNvSpPr>
            <a:spLocks noGrp="1"/>
          </p:cNvSpPr>
          <p:nvPr>
            <p:ph idx="1"/>
          </p:nvPr>
        </p:nvSpPr>
        <p:spPr/>
        <p:txBody>
          <a:bodyPr>
            <a:normAutofit/>
          </a:bodyPr>
          <a:lstStyle/>
          <a:p>
            <a:pPr>
              <a:defRPr/>
            </a:pPr>
            <a:r>
              <a:rPr lang="en-US" altLang="ko-KR" sz="2000" dirty="0"/>
              <a:t>https://ieeexplore.ieee.org/document/8649887</a:t>
            </a:r>
          </a:p>
          <a:p>
            <a:pPr marL="0" indent="0">
              <a:buNone/>
              <a:defRPr/>
            </a:pPr>
            <a:endParaRPr lang="en-US" altLang="ko-KR" sz="2000" dirty="0"/>
          </a:p>
          <a:p>
            <a:pPr marL="342900" indent="-342900">
              <a:defRPr/>
            </a:pPr>
            <a:r>
              <a:rPr lang="en-US" altLang="ko-KR" sz="2000" dirty="0"/>
              <a:t>[1]      </a:t>
            </a:r>
            <a:r>
              <a:rPr lang="en-GB" sz="2000" dirty="0"/>
              <a:t>J. Redmon, S. </a:t>
            </a:r>
            <a:r>
              <a:rPr lang="en-GB" sz="2000" dirty="0" err="1"/>
              <a:t>Divvala</a:t>
            </a:r>
            <a:r>
              <a:rPr lang="en-GB" sz="2000" dirty="0"/>
              <a:t>, R. </a:t>
            </a:r>
            <a:r>
              <a:rPr lang="en-GB" sz="2000" dirty="0" err="1"/>
              <a:t>Girshick</a:t>
            </a:r>
            <a:r>
              <a:rPr lang="en-GB" sz="2000" dirty="0"/>
              <a:t>, and A. Farhadi, “You only look once: Unified, real-time object </a:t>
            </a:r>
          </a:p>
          <a:p>
            <a:pPr marL="0" indent="0">
              <a:buNone/>
              <a:defRPr/>
            </a:pPr>
            <a:r>
              <a:rPr lang="en-GB" sz="2000" dirty="0"/>
              <a:t>           </a:t>
            </a:r>
            <a:r>
              <a:rPr lang="en-GB" sz="2000" dirty="0" err="1"/>
              <a:t>detecotion</a:t>
            </a:r>
            <a:r>
              <a:rPr lang="en-GB" sz="2000" dirty="0"/>
              <a:t>”, </a:t>
            </a:r>
            <a:r>
              <a:rPr lang="en-GB" sz="2000" dirty="0" err="1"/>
              <a:t>arXiv</a:t>
            </a:r>
            <a:r>
              <a:rPr lang="en-GB" sz="2000" dirty="0"/>
              <a:t> preprint arXiv:1506.02640, 2015.</a:t>
            </a:r>
          </a:p>
          <a:p>
            <a:pPr>
              <a:defRPr/>
            </a:pPr>
            <a:r>
              <a:rPr lang="en-US" sz="2000" dirty="0"/>
              <a:t>[2]  Alexey </a:t>
            </a:r>
            <a:r>
              <a:rPr lang="en-US" sz="2000" dirty="0" err="1"/>
              <a:t>Bochkovskiy</a:t>
            </a:r>
            <a:r>
              <a:rPr lang="en-US" sz="2000" dirty="0"/>
              <a:t>, Chien-Yao Wang, Hong-Yuan Mark Liao, “YOLOv4 : Optimal Speed and Accuracy of Object Detection”, arXiv:2004.10934, April 2020 </a:t>
            </a:r>
            <a:endParaRPr lang="en-GB" sz="20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592000" indent="-592000">
              <a:buAutoNum type="arabicPeriod"/>
              <a:defRPr/>
            </a:pPr>
            <a:r>
              <a:rPr lang="en-US" altLang="ko-KR"/>
              <a:t>Project introduction</a:t>
            </a:r>
            <a:endParaRPr lang="ko-KR" altLang="en-US"/>
          </a:p>
        </p:txBody>
      </p:sp>
      <p:sp>
        <p:nvSpPr>
          <p:cNvPr id="3" name="내용 개체 틀 2"/>
          <p:cNvSpPr>
            <a:spLocks noGrp="1"/>
          </p:cNvSpPr>
          <p:nvPr>
            <p:ph idx="1"/>
          </p:nvPr>
        </p:nvSpPr>
        <p:spPr>
          <a:xfrm>
            <a:off x="609599" y="1600199"/>
            <a:ext cx="10972798" cy="5124328"/>
          </a:xfrm>
        </p:spPr>
        <p:txBody>
          <a:bodyPr>
            <a:normAutofit/>
          </a:bodyPr>
          <a:lstStyle/>
          <a:p>
            <a:pPr>
              <a:defRPr/>
            </a:pPr>
            <a:r>
              <a:rPr lang="en-US" altLang="ko-KR" sz="3400"/>
              <a:t>Traffic Sign Classifier</a:t>
            </a:r>
          </a:p>
          <a:p>
            <a:pPr marL="0" indent="0">
              <a:buNone/>
              <a:defRPr/>
            </a:pPr>
            <a:r>
              <a:rPr lang="en-US" altLang="ko-KR" sz="3100"/>
              <a:t> : Traffic Sign detection and classification from real time data input</a:t>
            </a:r>
          </a:p>
          <a:p>
            <a:pPr marL="0" indent="0">
              <a:buNone/>
              <a:defRPr/>
            </a:pPr>
            <a:endParaRPr lang="en-US" altLang="ko-KR" sz="3100"/>
          </a:p>
          <a:p>
            <a:pPr marL="0" indent="0">
              <a:buNone/>
              <a:defRPr/>
            </a:pPr>
            <a:r>
              <a:rPr lang="en-US" altLang="ko-KR" sz="3400"/>
              <a:t> 1. Traffic Sign Data acquisition</a:t>
            </a:r>
          </a:p>
          <a:p>
            <a:pPr marL="0" indent="0">
              <a:buNone/>
              <a:defRPr/>
            </a:pPr>
            <a:r>
              <a:rPr lang="en-US" altLang="ko-KR" sz="3400"/>
              <a:t> 2. Select Deep Learning Model</a:t>
            </a:r>
          </a:p>
          <a:p>
            <a:pPr marL="0" indent="0">
              <a:buNone/>
              <a:defRPr/>
            </a:pPr>
            <a:r>
              <a:rPr lang="en-US" altLang="ko-KR" sz="3400"/>
              <a:t> 3. Labeling Data </a:t>
            </a:r>
          </a:p>
          <a:p>
            <a:pPr marL="0" indent="0">
              <a:buNone/>
              <a:defRPr/>
            </a:pPr>
            <a:r>
              <a:rPr lang="en-US" altLang="ko-KR" sz="3400"/>
              <a:t> 4. Train Model</a:t>
            </a:r>
          </a:p>
          <a:p>
            <a:pPr marL="0" indent="0">
              <a:buNone/>
              <a:defRPr/>
            </a:pPr>
            <a:r>
              <a:rPr lang="en-US" altLang="ko-KR" sz="3400"/>
              <a:t> 5. Evaluate Model</a:t>
            </a:r>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8" name="오디오 7">
            <a:hlinkClick r:id="" action="ppaction://media"/>
            <a:extLst>
              <a:ext uri="{FF2B5EF4-FFF2-40B4-BE49-F238E27FC236}">
                <a16:creationId xmlns:a16="http://schemas.microsoft.com/office/drawing/2014/main" id="{F1113BC2-5757-72CF-BB3D-9167A1551A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307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2. What is YOLO?</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7" name="그림 16"/>
          <p:cNvPicPr>
            <a:picLocks noChangeAspect="1"/>
          </p:cNvPicPr>
          <p:nvPr/>
        </p:nvPicPr>
        <p:blipFill rotWithShape="1">
          <a:blip r:embed="rId6"/>
          <a:stretch>
            <a:fillRect/>
          </a:stretch>
        </p:blipFill>
        <p:spPr>
          <a:xfrm>
            <a:off x="6435524" y="2140788"/>
            <a:ext cx="5246198" cy="4143375"/>
          </a:xfrm>
          <a:prstGeom prst="rect">
            <a:avLst/>
          </a:prstGeom>
        </p:spPr>
      </p:pic>
      <p:pic>
        <p:nvPicPr>
          <p:cNvPr id="18" name="그림 17"/>
          <p:cNvPicPr>
            <a:picLocks noChangeAspect="1"/>
          </p:cNvPicPr>
          <p:nvPr/>
        </p:nvPicPr>
        <p:blipFill rotWithShape="1">
          <a:blip r:embed="rId7"/>
          <a:stretch>
            <a:fillRect/>
          </a:stretch>
        </p:blipFill>
        <p:spPr>
          <a:xfrm>
            <a:off x="326033" y="2446647"/>
            <a:ext cx="5960468" cy="3531658"/>
          </a:xfrm>
          <a:prstGeom prst="rect">
            <a:avLst/>
          </a:prstGeom>
        </p:spPr>
      </p:pic>
      <p:pic>
        <p:nvPicPr>
          <p:cNvPr id="3" name="오디오 2">
            <a:hlinkClick r:id="" action="ppaction://media"/>
            <a:extLst>
              <a:ext uri="{FF2B5EF4-FFF2-40B4-BE49-F238E27FC236}">
                <a16:creationId xmlns:a16="http://schemas.microsoft.com/office/drawing/2014/main" id="{9A2EF21E-FFC9-4FA9-5AB5-6A1B28BA66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475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3500"/>
          <a:stretch>
            <a:fillRect/>
          </a:stretch>
        </p:blipFill>
        <p:spPr>
          <a:xfrm>
            <a:off x="5277563" y="1600200"/>
            <a:ext cx="6914437" cy="4633806"/>
          </a:xfrm>
          <a:prstGeom prst="rect">
            <a:avLst/>
          </a:prstGeom>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10053403" y="5754678"/>
            <a:ext cx="1801455" cy="307777"/>
          </a:xfrm>
          <a:prstGeom prst="rect">
            <a:avLst/>
          </a:prstGeom>
          <a:noFill/>
        </p:spPr>
        <p:txBody>
          <a:bodyPr wrap="none">
            <a:spAutoFit/>
          </a:bodyPr>
          <a:lstStyle/>
          <a:p>
            <a:pPr lvl="0">
              <a:defRPr/>
            </a:pPr>
            <a:r>
              <a:rPr lang="en-DE" sz="1400"/>
              <a:t>YOLO Architecture [1] </a:t>
            </a:r>
          </a:p>
        </p:txBody>
      </p:sp>
      <p:grpSp>
        <p:nvGrpSpPr>
          <p:cNvPr id="8" name="Group 7"/>
          <p:cNvGrpSpPr/>
          <p:nvPr/>
        </p:nvGrpSpPr>
        <p:grpSpPr>
          <a:xfrm>
            <a:off x="820844" y="427039"/>
            <a:ext cx="10539883" cy="1143000"/>
            <a:chOff x="820844" y="427039"/>
            <a:chExt cx="10539883" cy="1143000"/>
          </a:xfrm>
        </p:grpSpPr>
        <p:pic>
          <p:nvPicPr>
            <p:cNvPr id="9" name="Picture 8"/>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내용 개체 틀 2"/>
          <p:cNvSpPr>
            <a:spLocks noGrp="1"/>
          </p:cNvSpPr>
          <p:nvPr>
            <p:ph idx="1"/>
          </p:nvPr>
        </p:nvSpPr>
        <p:spPr>
          <a:xfrm>
            <a:off x="609599" y="1981200"/>
            <a:ext cx="4826714" cy="4525963"/>
          </a:xfrm>
        </p:spPr>
        <p:txBody>
          <a:bodyPr/>
          <a:lstStyle/>
          <a:p>
            <a:pPr>
              <a:defRPr/>
            </a:pPr>
            <a:r>
              <a:rPr lang="en-US" altLang="ko-KR" sz="2300"/>
              <a:t>You Only Look Once</a:t>
            </a:r>
          </a:p>
          <a:p>
            <a:pPr>
              <a:defRPr/>
            </a:pPr>
            <a:r>
              <a:rPr lang="en-US" altLang="ko-KR" sz="2300"/>
              <a:t>One single CNN per picture (frame)</a:t>
            </a:r>
          </a:p>
          <a:p>
            <a:pPr>
              <a:defRPr/>
            </a:pPr>
            <a:r>
              <a:rPr lang="en-US" altLang="ko-KR" sz="2300"/>
              <a:t>Predict bounding boxes and class labels simultanieosly</a:t>
            </a:r>
          </a:p>
          <a:p>
            <a:pPr>
              <a:defRPr/>
            </a:pPr>
            <a:r>
              <a:rPr lang="en-US" altLang="ko-KR" sz="2300"/>
              <a:t>S x S grids</a:t>
            </a:r>
          </a:p>
          <a:p>
            <a:pPr>
              <a:defRPr/>
            </a:pPr>
            <a:r>
              <a:rPr lang="en-US" altLang="ko-KR" sz="2300"/>
              <a:t>Each grid cell predicts B bounding boxes and a confident score</a:t>
            </a:r>
          </a:p>
        </p:txBody>
      </p:sp>
      <p:pic>
        <p:nvPicPr>
          <p:cNvPr id="14" name="오디오 13">
            <a:hlinkClick r:id="" action="ppaction://media"/>
            <a:extLst>
              <a:ext uri="{FF2B5EF4-FFF2-40B4-BE49-F238E27FC236}">
                <a16:creationId xmlns:a16="http://schemas.microsoft.com/office/drawing/2014/main" id="{BFF3F738-89E2-E79A-C26E-AE920CDFB4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0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a:t>
            </a:r>
          </a:p>
        </p:txBody>
      </p:sp>
      <p:pic>
        <p:nvPicPr>
          <p:cNvPr id="9" name="오디오 8">
            <a:hlinkClick r:id="" action="ppaction://media"/>
            <a:extLst>
              <a:ext uri="{FF2B5EF4-FFF2-40B4-BE49-F238E27FC236}">
                <a16:creationId xmlns:a16="http://schemas.microsoft.com/office/drawing/2014/main" id="{44A89E4E-145C-AF25-61CF-AD057C6166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399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4" name="Oval 3"/>
          <p:cNvSpPr/>
          <p:nvPr/>
        </p:nvSpPr>
        <p:spPr>
          <a:xfrm>
            <a:off x="8415959" y="3029488"/>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8" name="Picture 7"/>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9" name="Straight Connector 8"/>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11" name="오디오 10">
            <a:hlinkClick r:id="" action="ppaction://media"/>
            <a:extLst>
              <a:ext uri="{FF2B5EF4-FFF2-40B4-BE49-F238E27FC236}">
                <a16:creationId xmlns:a16="http://schemas.microsoft.com/office/drawing/2014/main" id="{A906201B-518E-6A19-20C5-B659650EC8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mc:AlternateContent xmlns:mc="http://schemas.openxmlformats.org/markup-compatibility/2006" xmlns:a14="http://schemas.microsoft.com/office/drawing/2010/main">
        <mc:Choice Requires="a14">
          <p:sp>
            <p:nvSpPr>
              <p:cNvPr id="4" name="TextBox 3"/>
              <p:cNvSpPr txBox="1"/>
              <p:nvPr/>
            </p:nvSpPr>
            <p:spPr>
              <a:xfrm>
                <a:off x="2142428" y="5647556"/>
                <a:ext cx="7387167" cy="369332"/>
              </a:xfrm>
              <a:prstGeom prst="rect">
                <a:avLst/>
              </a:prstGeom>
              <a:noFill/>
            </p:spPr>
            <p:txBody>
              <a:bodyPr/>
              <a:lstStyle/>
              <a:p>
                <a:pPr/>
                <a14:m>
                  <m:oMathPara xmlns:m="http://schemas.openxmlformats.org/officeDocument/2006/math">
                    <m:oMathParaPr>
                      <m:jc m:val="centerGroup"/>
                    </m:oMathParaPr>
                    <m:oMath xmlns:m="http://schemas.openxmlformats.org/officeDocument/2006/math">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𝑝𝑟𝑒𝑑</m:t>
                          </m:r>
                        </m:e>
                        <m:sub>
                          <m:r>
                            <a:rPr lang="de-DE" sz="2400" b="0" i="1" smtClean="0">
                              <a:latin typeface="Cambria Math" panose="02040503050406030204" pitchFamily="18" charset="0"/>
                            </a:rPr>
                            <m:t>𝑐𝑒𝑙𝑙</m:t>
                          </m:r>
                        </m:sub>
                      </m:sSub>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solidFill>
                                    <a:schemeClr val="accent4">
                                      <a:lumMod val="75000"/>
                                    </a:schemeClr>
                                  </a:solidFill>
                                  <a:latin typeface="Cambria Math" panose="02040503050406030204" pitchFamily="18" charset="0"/>
                                </a:rPr>
                              </m:ctrlPr>
                            </m:sSubPr>
                            <m:e>
                              <m:r>
                                <a:rPr lang="de-DE" sz="2400" b="0" i="1" smtClean="0">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1</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20</m:t>
                              </m:r>
                            </m:sub>
                          </m:sSub>
                          <m:r>
                            <a:rPr lang="de-DE" sz="2400" b="0" i="1" smtClean="0">
                              <a:latin typeface="Cambria Math" panose="02040503050406030204" pitchFamily="18" charset="0"/>
                            </a:rPr>
                            <m:t>,</m:t>
                          </m:r>
                          <m:sSub>
                            <m:sSubPr>
                              <m:ctrlPr>
                                <a:rPr lang="de-DE" sz="2400" i="1" smtClean="0">
                                  <a:solidFill>
                                    <a:srgbClr val="C00000"/>
                                  </a:solidFill>
                                  <a:latin typeface="Cambria Math" panose="02040503050406030204" pitchFamily="18" charset="0"/>
                                </a:rPr>
                              </m:ctrlPr>
                            </m:sSubPr>
                            <m:e>
                              <m:r>
                                <a:rPr lang="de-DE" sz="2400" b="0" i="1" smtClean="0">
                                  <a:solidFill>
                                    <a:srgbClr val="C00000"/>
                                  </a:solidFill>
                                  <a:latin typeface="Cambria Math" panose="02040503050406030204" pitchFamily="18" charset="0"/>
                                </a:rPr>
                                <m:t>𝑝</m:t>
                              </m:r>
                            </m:e>
                            <m:sub>
                              <m:r>
                                <a:rPr lang="de-DE" sz="2400" b="0" i="1" smtClean="0">
                                  <a:solidFill>
                                    <a:srgbClr val="C00000"/>
                                  </a:solidFill>
                                  <a:latin typeface="Cambria Math" panose="02040503050406030204" pitchFamily="18" charset="0"/>
                                </a:rPr>
                                <m:t>𝑐</m:t>
                              </m:r>
                              <m:r>
                                <a:rPr lang="de-DE" sz="2400" b="0" i="1" smtClean="0">
                                  <a:solidFill>
                                    <a:srgbClr val="C00000"/>
                                  </a:solidFill>
                                  <a:latin typeface="Cambria Math" panose="02040503050406030204" pitchFamily="18" charset="0"/>
                                </a:rPr>
                                <m:t>1</m:t>
                              </m:r>
                            </m:sub>
                          </m:sSub>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𝑥</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𝑦</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𝑤</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h</m:t>
                          </m:r>
                          <m:r>
                            <a:rPr lang="de-DE" sz="2400" b="0" i="1" smtClean="0">
                              <a:latin typeface="Cambria Math" panose="02040503050406030204" pitchFamily="18" charset="0"/>
                            </a:rPr>
                            <m:t>,</m:t>
                          </m:r>
                          <m:sSub>
                            <m:sSubPr>
                              <m:ctrlPr>
                                <a:rPr lang="de-DE" sz="2400" i="1" smtClean="0">
                                  <a:solidFill>
                                    <a:schemeClr val="accent1">
                                      <a:lumMod val="75000"/>
                                    </a:schemeClr>
                                  </a:solidFill>
                                  <a:latin typeface="Cambria Math" panose="02040503050406030204" pitchFamily="18" charset="0"/>
                                </a:rPr>
                              </m:ctrlPr>
                            </m:sSubPr>
                            <m:e>
                              <m:r>
                                <a:rPr lang="de-DE" sz="2400" i="1" smtClean="0">
                                  <a:solidFill>
                                    <a:schemeClr val="accent1">
                                      <a:lumMod val="75000"/>
                                    </a:schemeClr>
                                  </a:solidFill>
                                  <a:latin typeface="Cambria Math" panose="02040503050406030204" pitchFamily="18" charset="0"/>
                                </a:rPr>
                                <m:t>𝑝</m:t>
                              </m:r>
                            </m:e>
                            <m:sub>
                              <m:r>
                                <a:rPr lang="de-DE" sz="2400" i="1">
                                  <a:solidFill>
                                    <a:schemeClr val="accent1">
                                      <a:lumMod val="75000"/>
                                    </a:schemeClr>
                                  </a:solidFill>
                                  <a:latin typeface="Cambria Math" panose="02040503050406030204" pitchFamily="18" charset="0"/>
                                </a:rPr>
                                <m:t>𝑐</m:t>
                              </m:r>
                              <m:r>
                                <a:rPr lang="de-DE" sz="2400" b="0" i="1" smtClean="0">
                                  <a:solidFill>
                                    <a:schemeClr val="accent1">
                                      <a:lumMod val="75000"/>
                                    </a:schemeClr>
                                  </a:solidFill>
                                  <a:latin typeface="Cambria Math" panose="02040503050406030204" pitchFamily="18" charset="0"/>
                                </a:rPr>
                                <m:t>2</m:t>
                              </m:r>
                            </m:sub>
                          </m:sSub>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𝑥</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𝑦</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𝑤</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h</m:t>
                          </m:r>
                        </m:e>
                      </m:d>
                    </m:oMath>
                  </m:oMathPara>
                </a14:m>
                <a:endParaRPr dirty="0"/>
              </a:p>
            </p:txBody>
          </p:sp>
        </mc:Choice>
        <mc:Fallback xmlns="">
          <p:sp>
            <p:nvSpPr>
              <p:cNvPr id="4" name="TextBox 3"/>
              <p:cNvSpPr txBox="1">
                <a:spLocks noRot="1" noChangeAspect="1" noMove="1" noResize="1" noEditPoints="1" noAdjustHandles="1" noChangeArrowheads="1" noChangeShapeType="1" noTextEdit="1"/>
              </p:cNvSpPr>
              <p:nvPr/>
            </p:nvSpPr>
            <p:spPr>
              <a:xfrm>
                <a:off x="2142428" y="5647556"/>
                <a:ext cx="7387167" cy="369332"/>
              </a:xfrm>
              <a:prstGeom prst="rect">
                <a:avLst/>
              </a:prstGeom>
              <a:blipFill>
                <a:blip r:embed="rId6"/>
                <a:stretch>
                  <a:fillRect b="-46667"/>
                </a:stretch>
              </a:blipFill>
            </p:spPr>
            <p:txBody>
              <a:bodyPr/>
              <a:lstStyle/>
              <a:p>
                <a:r>
                  <a:rPr lang="ko-KR" altLang="en-US">
                    <a:noFill/>
                  </a:rPr>
                  <a:t> </a:t>
                </a:r>
              </a:p>
            </p:txBody>
          </p:sp>
        </mc:Fallback>
      </mc:AlternateContent>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8" name="TextBox 7"/>
          <p:cNvSpPr txBox="1"/>
          <p:nvPr/>
        </p:nvSpPr>
        <p:spPr>
          <a:xfrm>
            <a:off x="3853097" y="6279278"/>
            <a:ext cx="1982915" cy="369332"/>
          </a:xfrm>
          <a:prstGeom prst="rect">
            <a:avLst/>
          </a:prstGeom>
          <a:noFill/>
        </p:spPr>
        <p:txBody>
          <a:bodyPr wrap="none">
            <a:spAutoFit/>
          </a:bodyPr>
          <a:lstStyle/>
          <a:p>
            <a:pPr lvl="0">
              <a:defRPr/>
            </a:pPr>
            <a:r>
              <a:rPr lang="en-DE"/>
              <a:t>20 different classes</a:t>
            </a:r>
          </a:p>
        </p:txBody>
      </p:sp>
      <p:sp>
        <p:nvSpPr>
          <p:cNvPr id="9" name="TextBox 8"/>
          <p:cNvSpPr txBox="1"/>
          <p:nvPr/>
        </p:nvSpPr>
        <p:spPr>
          <a:xfrm>
            <a:off x="6243798" y="6279278"/>
            <a:ext cx="643446" cy="369332"/>
          </a:xfrm>
          <a:prstGeom prst="rect">
            <a:avLst/>
          </a:prstGeom>
          <a:noFill/>
        </p:spPr>
        <p:txBody>
          <a:bodyPr wrap="none">
            <a:spAutoFit/>
          </a:bodyPr>
          <a:lstStyle/>
          <a:p>
            <a:pPr lvl="0">
              <a:defRPr/>
            </a:pPr>
            <a:r>
              <a:rPr lang="en-DE"/>
              <a:t>Box1</a:t>
            </a:r>
          </a:p>
        </p:txBody>
      </p:sp>
      <p:sp>
        <p:nvSpPr>
          <p:cNvPr id="10" name="TextBox 9"/>
          <p:cNvSpPr txBox="1"/>
          <p:nvPr/>
        </p:nvSpPr>
        <p:spPr>
          <a:xfrm>
            <a:off x="8002179" y="6281646"/>
            <a:ext cx="643446" cy="369332"/>
          </a:xfrm>
          <a:prstGeom prst="rect">
            <a:avLst/>
          </a:prstGeom>
          <a:noFill/>
        </p:spPr>
        <p:txBody>
          <a:bodyPr wrap="none">
            <a:spAutoFit/>
          </a:bodyPr>
          <a:lstStyle/>
          <a:p>
            <a:pPr lvl="0">
              <a:defRPr/>
            </a:pPr>
            <a:r>
              <a:rPr lang="en-DE"/>
              <a:t>Box2</a:t>
            </a:r>
          </a:p>
        </p:txBody>
      </p:sp>
      <p:sp>
        <p:nvSpPr>
          <p:cNvPr id="11" name="Right Brace 10"/>
          <p:cNvSpPr/>
          <p:nvPr/>
        </p:nvSpPr>
        <p:spPr>
          <a:xfrm rot="5400000">
            <a:off x="4729416"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2" name="Right Brace 11"/>
          <p:cNvSpPr/>
          <p:nvPr/>
        </p:nvSpPr>
        <p:spPr>
          <a:xfrm rot="5400000">
            <a:off x="6487797"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3" name="Right Brace 12"/>
          <p:cNvSpPr/>
          <p:nvPr/>
        </p:nvSpPr>
        <p:spPr>
          <a:xfrm rot="5400000">
            <a:off x="8246178"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7">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3" name="오디오 2">
            <a:hlinkClick r:id="" action="ppaction://media"/>
            <a:extLst>
              <a:ext uri="{FF2B5EF4-FFF2-40B4-BE49-F238E27FC236}">
                <a16:creationId xmlns:a16="http://schemas.microsoft.com/office/drawing/2014/main" id="{A7BAE701-9673-642B-9732-C3C2A9A259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18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6" name="그림 5"/>
          <p:cNvPicPr>
            <a:picLocks noChangeAspect="1"/>
          </p:cNvPicPr>
          <p:nvPr/>
        </p:nvPicPr>
        <p:blipFill rotWithShape="1">
          <a:blip r:embed="rId3"/>
          <a:stretch>
            <a:fillRect/>
          </a:stretch>
        </p:blipFill>
        <p:spPr>
          <a:xfrm>
            <a:off x="1527857" y="1312070"/>
            <a:ext cx="8958805" cy="4853446"/>
          </a:xfrm>
          <a:prstGeom prst="rect">
            <a:avLst/>
          </a:prstGeom>
        </p:spPr>
      </p:pic>
      <p:sp>
        <p:nvSpPr>
          <p:cNvPr id="8" name="TextBox 7"/>
          <p:cNvSpPr txBox="1"/>
          <p:nvPr/>
        </p:nvSpPr>
        <p:spPr>
          <a:xfrm>
            <a:off x="204143" y="6398696"/>
            <a:ext cx="10282519" cy="369332"/>
          </a:xfrm>
          <a:prstGeom prst="rect">
            <a:avLst/>
          </a:prstGeom>
          <a:noFill/>
        </p:spPr>
        <p:txBody>
          <a:bodyPr wrap="square">
            <a:spAutoFit/>
          </a:bodyPr>
          <a:lstStyle/>
          <a:p>
            <a:pPr lvl="0">
              <a:defRPr/>
            </a:pPr>
            <a:r>
              <a:rPr lang="en-US" altLang="ko-KR">
                <a:solidFill>
                  <a:schemeClr val="bg1">
                    <a:lumMod val="50000"/>
                  </a:schemeClr>
                </a:solidFill>
              </a:rPr>
              <a:t>https://ieeexplore.ieee.org/document/8649887</a:t>
            </a:r>
            <a:endParaRPr lang="ko-KR" altLang="en-US">
              <a:solidFill>
                <a:schemeClr val="bg1">
                  <a:lumMod val="50000"/>
                </a:schemeClr>
              </a:solidFill>
            </a:endParaRPr>
          </a:p>
        </p:txBody>
      </p:sp>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5.6"/>
</p:tagLst>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2129</Words>
  <Application>Microsoft Office PowerPoint</Application>
  <PresentationFormat>와이드스크린</PresentationFormat>
  <Paragraphs>238</Paragraphs>
  <Slides>26</Slides>
  <Notes>24</Notes>
  <HiddenSlides>0</HiddenSlides>
  <MMClips>16</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26</vt:i4>
      </vt:variant>
    </vt:vector>
  </HeadingPairs>
  <TitlesOfParts>
    <vt:vector size="30" baseType="lpstr">
      <vt:lpstr>Arial</vt:lpstr>
      <vt:lpstr>Calibri</vt:lpstr>
      <vt:lpstr>Cambria Math</vt:lpstr>
      <vt:lpstr>한컴오피스</vt:lpstr>
      <vt:lpstr>Autobahn</vt:lpstr>
      <vt:lpstr>Content</vt:lpstr>
      <vt:lpstr>Project introduction</vt:lpstr>
      <vt:lpstr>2. What is YOLO?</vt:lpstr>
      <vt:lpstr>2. What is YOLO?</vt:lpstr>
      <vt:lpstr>2. What is YOLO?</vt:lpstr>
      <vt:lpstr>2. What is YOLO?</vt:lpstr>
      <vt:lpstr>2. What is YOLO?</vt:lpstr>
      <vt:lpstr>3. Reference Paper</vt:lpstr>
      <vt:lpstr>3. Reference Paper</vt:lpstr>
      <vt:lpstr>3. Reference Paper</vt:lpstr>
      <vt:lpstr>3. Reference Paper</vt:lpstr>
      <vt:lpstr>4. Data labeling</vt:lpstr>
      <vt:lpstr>4. Data labeling</vt:lpstr>
      <vt:lpstr>4. Data labeling</vt:lpstr>
      <vt:lpstr>5. Implementation</vt:lpstr>
      <vt:lpstr>6. Result</vt:lpstr>
      <vt:lpstr>6. Result (Ap, Tp, Fp)</vt:lpstr>
      <vt:lpstr>6. Result</vt:lpstr>
      <vt:lpstr>6. Result</vt:lpstr>
      <vt:lpstr>6. Result</vt:lpstr>
      <vt:lpstr>6. Result</vt:lpstr>
      <vt:lpstr>6. Result</vt:lpstr>
      <vt:lpstr>6. Result</vt:lpstr>
      <vt:lpstr>Analysis &amp; Improvement</vt:lpstr>
      <vt:lpstr>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Autobahn</dc:title>
  <dc:creator>leeju</dc:creator>
  <cp:lastModifiedBy>Lee JooHyun</cp:lastModifiedBy>
  <cp:revision>101</cp:revision>
  <dcterms:created xsi:type="dcterms:W3CDTF">2022-11-22T04:56:51Z</dcterms:created>
  <dcterms:modified xsi:type="dcterms:W3CDTF">2022-12-06T15:53:59Z</dcterms:modified>
  <cp:version>1100.0100.01</cp:version>
</cp:coreProperties>
</file>